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311" r:id="rId2"/>
    <p:sldId id="316" r:id="rId3"/>
    <p:sldId id="1138" r:id="rId4"/>
    <p:sldId id="323" r:id="rId5"/>
    <p:sldId id="327" r:id="rId6"/>
    <p:sldId id="326" r:id="rId7"/>
    <p:sldId id="328" r:id="rId8"/>
    <p:sldId id="337" r:id="rId9"/>
    <p:sldId id="330" r:id="rId10"/>
    <p:sldId id="332" r:id="rId11"/>
    <p:sldId id="324" r:id="rId12"/>
    <p:sldId id="325" r:id="rId13"/>
    <p:sldId id="333" r:id="rId14"/>
    <p:sldId id="329" r:id="rId15"/>
    <p:sldId id="334" r:id="rId16"/>
    <p:sldId id="335" r:id="rId17"/>
    <p:sldId id="331" r:id="rId18"/>
    <p:sldId id="336" r:id="rId19"/>
    <p:sldId id="321" r:id="rId20"/>
  </p:sldIdLst>
  <p:sldSz cx="12192000" cy="6858000"/>
  <p:notesSz cx="6858000" cy="9144000"/>
  <p:embeddedFontLst>
    <p:embeddedFont>
      <p:font typeface="FZCHSJW--GB1-0" panose="02010600030101010101" charset="-122"/>
      <p:regular r:id="rId22"/>
    </p:embeddedFont>
    <p:embeddedFont>
      <p:font typeface="FZCuHeiSongS-B-GB" panose="02010600030101010101" charset="-122"/>
      <p:regular r:id="rId23"/>
    </p:embeddedFont>
    <p:embeddedFont>
      <p:font typeface="等线" panose="02010600030101010101" pitchFamily="2" charset="-122"/>
      <p:regular r:id="rId24"/>
      <p:bold r:id="rId25"/>
    </p:embeddedFont>
    <p:embeddedFont>
      <p:font typeface="等线 Light" panose="02010600030101010101" pitchFamily="2" charset="-122"/>
      <p:regular r:id="rId26"/>
    </p:embeddedFont>
    <p:embeddedFont>
      <p:font typeface="思源黑体 CN Light" panose="02010600030101010101" charset="-122"/>
      <p:regular r:id="rId27"/>
      <p:bold r:id="rId28"/>
      <p:italic r:id="rId29"/>
      <p:boldItalic r:id="rId30"/>
    </p:embeddedFont>
    <p:embeddedFont>
      <p:font typeface="微软雅黑" panose="020B0503020204020204" pitchFamily="34" charset="-122"/>
      <p:regular r:id="rId31"/>
      <p:bold r:id="rId32"/>
    </p:embeddedFont>
    <p:embeddedFont>
      <p:font typeface="字魂105号-简雅黑" panose="02010600030101010101" charset="-122"/>
      <p:regular r:id="rId33"/>
    </p:embeddedFont>
    <p:embeddedFont>
      <p:font typeface="Cambria Math" panose="02040503050406030204" pitchFamily="18" charset="0"/>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1"/>
    <a:srgbClr val="921E24"/>
    <a:srgbClr val="911E22"/>
    <a:srgbClr val="921E23"/>
    <a:srgbClr val="7F161B"/>
    <a:srgbClr val="9A0000"/>
    <a:srgbClr val="7E18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p:restoredTop sz="79706" autoAdjust="0"/>
  </p:normalViewPr>
  <p:slideViewPr>
    <p:cSldViewPr snapToGrid="0" showGuides="1">
      <p:cViewPr varScale="1">
        <p:scale>
          <a:sx n="128" d="100"/>
          <a:sy n="128" d="100"/>
        </p:scale>
        <p:origin x="1432" y="64"/>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E914-D620-9442-BCCD-51707B6F90D2}" type="datetimeFigureOut">
              <a:rPr kumimoji="1" lang="zh-CN" altLang="en-US" smtClean="0"/>
              <a:t>2025/12/15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0AB4E-63C4-9548-A330-CCCE1C9D7716}" type="slidenum">
              <a:rPr kumimoji="1" lang="zh-CN" altLang="en-US" smtClean="0"/>
              <a:t>‹#›</a:t>
            </a:fld>
            <a:endParaRPr kumimoji="1" lang="zh-CN" altLang="en-US"/>
          </a:p>
        </p:txBody>
      </p:sp>
    </p:spTree>
    <p:extLst>
      <p:ext uri="{BB962C8B-B14F-4D97-AF65-F5344CB8AC3E}">
        <p14:creationId xmlns:p14="http://schemas.microsoft.com/office/powerpoint/2010/main" val="2112735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2</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A1C1E"/>
                </a:solidFill>
                <a:effectLst/>
                <a:latin typeface="微软雅黑" panose="020B0503020204020204" pitchFamily="34" charset="-122"/>
                <a:ea typeface="微软雅黑" panose="020B0503020204020204" pitchFamily="34" charset="-122"/>
              </a:rPr>
              <a:t>首先是数据。我们使用了大规模的青少年纵向队列</a:t>
            </a:r>
            <a:r>
              <a:rPr lang="en-US" altLang="zh-CN" b="0" i="0" dirty="0">
                <a:solidFill>
                  <a:srgbClr val="1A1C1E"/>
                </a:solidFill>
                <a:effectLst/>
                <a:latin typeface="微软雅黑" panose="020B0503020204020204" pitchFamily="34" charset="-122"/>
                <a:ea typeface="微软雅黑" panose="020B0503020204020204" pitchFamily="34" charset="-122"/>
              </a:rPr>
              <a:t>——</a:t>
            </a:r>
            <a:r>
              <a:rPr lang="en-US" altLang="zh-CN" b="1" i="0" dirty="0">
                <a:solidFill>
                  <a:srgbClr val="1A1C1E"/>
                </a:solidFill>
                <a:effectLst/>
                <a:latin typeface="微软雅黑" panose="020B0503020204020204" pitchFamily="34" charset="-122"/>
                <a:ea typeface="微软雅黑" panose="020B0503020204020204" pitchFamily="34" charset="-122"/>
              </a:rPr>
              <a:t>ABCD Study</a:t>
            </a:r>
            <a:r>
              <a:rPr lang="zh-CN" altLang="en-US" b="0" i="0" dirty="0">
                <a:solidFill>
                  <a:srgbClr val="1A1C1E"/>
                </a:solidFill>
                <a:effectLst/>
                <a:latin typeface="微软雅黑" panose="020B0503020204020204" pitchFamily="34" charset="-122"/>
                <a:ea typeface="微软雅黑" panose="020B0503020204020204" pitchFamily="34" charset="-122"/>
              </a:rPr>
              <a:t>。</a:t>
            </a:r>
            <a:br>
              <a:rPr lang="zh-CN" altLang="en-US" b="0" i="0" dirty="0">
                <a:solidFill>
                  <a:srgbClr val="1A1C1E"/>
                </a:solidFill>
                <a:effectLst/>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为了最大化利用数据，采用</a:t>
            </a:r>
            <a:r>
              <a:rPr lang="zh-CN" altLang="en-US" b="1" i="0" dirty="0">
                <a:solidFill>
                  <a:srgbClr val="1A1C1E"/>
                </a:solidFill>
                <a:effectLst/>
                <a:latin typeface="微软雅黑" panose="020B0503020204020204" pitchFamily="34" charset="-122"/>
                <a:ea typeface="微软雅黑" panose="020B0503020204020204" pitchFamily="34" charset="-122"/>
              </a:rPr>
              <a:t>分层数据策略（</a:t>
            </a:r>
            <a:r>
              <a:rPr lang="en-US" altLang="zh-CN" b="1" i="0" dirty="0">
                <a:solidFill>
                  <a:srgbClr val="1A1C1E"/>
                </a:solidFill>
                <a:effectLst/>
                <a:latin typeface="微软雅黑" panose="020B0503020204020204" pitchFamily="34" charset="-122"/>
                <a:ea typeface="微软雅黑" panose="020B0503020204020204" pitchFamily="34" charset="-122"/>
              </a:rPr>
              <a:t>Data Tiering Strategy</a:t>
            </a:r>
            <a:r>
              <a:rPr lang="zh-CN" altLang="en-US" b="1" i="0" dirty="0">
                <a:solidFill>
                  <a:srgbClr val="1A1C1E"/>
                </a:solidFill>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Char char="•"/>
            </a:pPr>
            <a:r>
              <a:rPr lang="zh-CN" altLang="en-US" b="0" i="0" dirty="0">
                <a:solidFill>
                  <a:srgbClr val="1A1C1E"/>
                </a:solidFill>
                <a:effectLst/>
                <a:latin typeface="微软雅黑" panose="020B0503020204020204" pitchFamily="34" charset="-122"/>
                <a:ea typeface="微软雅黑" panose="020B0503020204020204" pitchFamily="34" charset="-122"/>
              </a:rPr>
              <a:t>拥有</a:t>
            </a:r>
            <a:r>
              <a:rPr lang="en-US" altLang="zh-CN" b="0" i="0" dirty="0">
                <a:solidFill>
                  <a:srgbClr val="1A1C1E"/>
                </a:solidFill>
                <a:effectLst/>
                <a:latin typeface="微软雅黑" panose="020B0503020204020204" pitchFamily="34" charset="-122"/>
                <a:ea typeface="微软雅黑" panose="020B0503020204020204" pitchFamily="34" charset="-122"/>
              </a:rPr>
              <a:t>3</a:t>
            </a:r>
            <a:r>
              <a:rPr lang="zh-CN" altLang="en-US" b="0" i="0" dirty="0">
                <a:solidFill>
                  <a:srgbClr val="1A1C1E"/>
                </a:solidFill>
                <a:effectLst/>
                <a:latin typeface="微软雅黑" panose="020B0503020204020204" pitchFamily="34" charset="-122"/>
                <a:ea typeface="微软雅黑" panose="020B0503020204020204" pitchFamily="34" charset="-122"/>
              </a:rPr>
              <a:t>个以上时间点的受试者（</a:t>
            </a:r>
            <a:r>
              <a:rPr lang="en-US" altLang="zh-CN" b="0" i="0" dirty="0">
                <a:solidFill>
                  <a:srgbClr val="1A1C1E"/>
                </a:solidFill>
                <a:effectLst/>
                <a:latin typeface="微软雅黑" panose="020B0503020204020204" pitchFamily="34" charset="-122"/>
                <a:ea typeface="微软雅黑" panose="020B0503020204020204" pitchFamily="34" charset="-122"/>
              </a:rPr>
              <a:t>Tier 1</a:t>
            </a:r>
            <a:r>
              <a:rPr lang="zh-CN" altLang="en-US" b="0" i="0" dirty="0">
                <a:solidFill>
                  <a:srgbClr val="1A1C1E"/>
                </a:solidFill>
                <a:effectLst/>
                <a:latin typeface="微软雅黑" panose="020B0503020204020204" pitchFamily="34" charset="-122"/>
                <a:ea typeface="微软雅黑" panose="020B0503020204020204" pitchFamily="34" charset="-122"/>
              </a:rPr>
              <a:t>），用于学习复杂的非线性加速度；</a:t>
            </a:r>
          </a:p>
          <a:p>
            <a:pPr algn="l">
              <a:buFont typeface="Arial" panose="020B0604020202020204" pitchFamily="34" charset="0"/>
              <a:buChar char="•"/>
            </a:pPr>
            <a:r>
              <a:rPr lang="en-US" altLang="zh-CN" b="0" i="0" dirty="0">
                <a:solidFill>
                  <a:srgbClr val="1A1C1E"/>
                </a:solidFill>
                <a:effectLst/>
                <a:latin typeface="微软雅黑" panose="020B0503020204020204" pitchFamily="34" charset="-122"/>
                <a:ea typeface="微软雅黑" panose="020B0503020204020204" pitchFamily="34" charset="-122"/>
              </a:rPr>
              <a:t>2</a:t>
            </a:r>
            <a:r>
              <a:rPr lang="zh-CN" altLang="en-US" b="0" i="0" dirty="0">
                <a:solidFill>
                  <a:srgbClr val="1A1C1E"/>
                </a:solidFill>
                <a:effectLst/>
                <a:latin typeface="微软雅黑" panose="020B0503020204020204" pitchFamily="34" charset="-122"/>
                <a:ea typeface="微软雅黑" panose="020B0503020204020204" pitchFamily="34" charset="-122"/>
              </a:rPr>
              <a:t>个时间点的（</a:t>
            </a:r>
            <a:r>
              <a:rPr lang="en-US" altLang="zh-CN" b="0" i="0" dirty="0">
                <a:solidFill>
                  <a:srgbClr val="1A1C1E"/>
                </a:solidFill>
                <a:effectLst/>
                <a:latin typeface="微软雅黑" panose="020B0503020204020204" pitchFamily="34" charset="-122"/>
                <a:ea typeface="微软雅黑" panose="020B0503020204020204" pitchFamily="34" charset="-122"/>
              </a:rPr>
              <a:t>Tier 2</a:t>
            </a:r>
            <a:r>
              <a:rPr lang="zh-CN" altLang="en-US" b="0" i="0" dirty="0">
                <a:solidFill>
                  <a:srgbClr val="1A1C1E"/>
                </a:solidFill>
                <a:effectLst/>
                <a:latin typeface="微软雅黑" panose="020B0503020204020204" pitchFamily="34" charset="-122"/>
                <a:ea typeface="微软雅黑" panose="020B0503020204020204" pitchFamily="34" charset="-122"/>
              </a:rPr>
              <a:t>），用于学习基础的速度场；</a:t>
            </a:r>
          </a:p>
          <a:p>
            <a:pPr algn="l">
              <a:buFont typeface="Arial" panose="020B0604020202020204" pitchFamily="34" charset="0"/>
              <a:buChar char="•"/>
            </a:pPr>
            <a:r>
              <a:rPr lang="zh-CN" altLang="en-US" b="0" i="0" dirty="0">
                <a:solidFill>
                  <a:srgbClr val="1A1C1E"/>
                </a:solidFill>
                <a:effectLst/>
                <a:latin typeface="微软雅黑" panose="020B0503020204020204" pitchFamily="34" charset="-122"/>
                <a:ea typeface="微软雅黑" panose="020B0503020204020204" pitchFamily="34" charset="-122"/>
              </a:rPr>
              <a:t>仅有基线的（</a:t>
            </a:r>
            <a:r>
              <a:rPr lang="en-US" altLang="zh-CN" b="0" i="0" dirty="0">
                <a:solidFill>
                  <a:srgbClr val="1A1C1E"/>
                </a:solidFill>
                <a:effectLst/>
                <a:latin typeface="微软雅黑" panose="020B0503020204020204" pitchFamily="34" charset="-122"/>
                <a:ea typeface="微软雅黑" panose="020B0503020204020204" pitchFamily="34" charset="-122"/>
              </a:rPr>
              <a:t>Tier 3</a:t>
            </a:r>
            <a:r>
              <a:rPr lang="zh-CN" altLang="en-US" b="0" i="0" dirty="0">
                <a:solidFill>
                  <a:srgbClr val="1A1C1E"/>
                </a:solidFill>
                <a:effectLst/>
                <a:latin typeface="微软雅黑" panose="020B0503020204020204" pitchFamily="34" charset="-122"/>
                <a:ea typeface="微软雅黑" panose="020B0503020204020204" pitchFamily="34" charset="-122"/>
              </a:rPr>
              <a:t>），用于学习流形分布，因为在群体水平上观察，结构连接也有一个比较明显的发育趋势。</a:t>
            </a:r>
            <a:br>
              <a:rPr lang="zh-CN" altLang="en-US" b="0" i="0" dirty="0">
                <a:solidFill>
                  <a:srgbClr val="1A1C1E"/>
                </a:solidFill>
                <a:effectLst/>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这种策略能充分利用近</a:t>
            </a:r>
            <a:r>
              <a:rPr lang="en-US" altLang="zh-CN" b="0" i="0" dirty="0">
                <a:solidFill>
                  <a:srgbClr val="1A1C1E"/>
                </a:solidFill>
                <a:effectLst/>
                <a:latin typeface="微软雅黑" panose="020B0503020204020204" pitchFamily="34" charset="-122"/>
                <a:ea typeface="微软雅黑" panose="020B0503020204020204" pitchFamily="34" charset="-122"/>
              </a:rPr>
              <a:t>4000</a:t>
            </a:r>
            <a:r>
              <a:rPr lang="zh-CN" altLang="en-US" b="0" i="0" dirty="0">
                <a:solidFill>
                  <a:srgbClr val="1A1C1E"/>
                </a:solidFill>
                <a:effectLst/>
                <a:latin typeface="微软雅黑" panose="020B0503020204020204" pitchFamily="34" charset="-122"/>
                <a:ea typeface="微软雅黑" panose="020B0503020204020204" pitchFamily="34" charset="-122"/>
              </a:rPr>
              <a:t>名受试者的数据，训练出一个鲁棒的动力学模型。</a:t>
            </a:r>
          </a:p>
          <a:p>
            <a:pPr algn="l"/>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11</a:t>
            </a:fld>
            <a:endParaRPr kumimoji="1" lang="zh-CN" altLang="en-US"/>
          </a:p>
        </p:txBody>
      </p:sp>
    </p:spTree>
    <p:extLst>
      <p:ext uri="{BB962C8B-B14F-4D97-AF65-F5344CB8AC3E}">
        <p14:creationId xmlns:p14="http://schemas.microsoft.com/office/powerpoint/2010/main" val="4016680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A1C1E"/>
                </a:solidFill>
                <a:effectLst/>
                <a:latin typeface="微软雅黑" panose="020B0503020204020204" pitchFamily="34" charset="-122"/>
                <a:ea typeface="微软雅黑" panose="020B0503020204020204" pitchFamily="34" charset="-122"/>
              </a:rPr>
              <a:t>这是我们的输入表征。</a:t>
            </a:r>
            <a:br>
              <a:rPr lang="zh-CN" altLang="en-US" dirty="0">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模型接收多模态数据：包括结构连接矩阵 </a:t>
            </a:r>
            <a:r>
              <a:rPr lang="en-US" altLang="zh-CN" dirty="0" err="1">
                <a:effectLst/>
                <a:latin typeface="微软雅黑" panose="020B0503020204020204" pitchFamily="34" charset="-122"/>
                <a:ea typeface="微软雅黑" panose="020B0503020204020204" pitchFamily="34" charset="-122"/>
              </a:rPr>
              <a:t>At</a:t>
            </a:r>
            <a:r>
              <a:rPr lang="en-US" altLang="zh-CN" i="1" dirty="0" err="1">
                <a:effectLst/>
                <a:latin typeface="微软雅黑" panose="020B0503020204020204" pitchFamily="34" charset="-122"/>
                <a:ea typeface="微软雅黑" panose="020B0503020204020204" pitchFamily="34" charset="-122"/>
              </a:rPr>
              <a:t>At</a:t>
            </a:r>
            <a:r>
              <a:rPr lang="zh-CN" altLang="en-US" dirty="0">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、形态特征 </a:t>
            </a:r>
            <a:r>
              <a:rPr lang="en-US" altLang="zh-CN" dirty="0" err="1">
                <a:effectLst/>
                <a:latin typeface="微软雅黑" panose="020B0503020204020204" pitchFamily="34" charset="-122"/>
                <a:ea typeface="微软雅黑" panose="020B0503020204020204" pitchFamily="34" charset="-122"/>
              </a:rPr>
              <a:t>Xt</a:t>
            </a:r>
            <a:r>
              <a:rPr lang="en-US" altLang="zh-CN" i="1" dirty="0" err="1">
                <a:effectLst/>
                <a:latin typeface="微软雅黑" panose="020B0503020204020204" pitchFamily="34" charset="-122"/>
                <a:ea typeface="微软雅黑" panose="020B0503020204020204" pitchFamily="34" charset="-122"/>
              </a:rPr>
              <a:t>Xt</a:t>
            </a:r>
            <a:r>
              <a:rPr lang="zh-CN" altLang="en-US" dirty="0">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 以及协变量 </a:t>
            </a:r>
            <a:r>
              <a:rPr lang="en-US" altLang="zh-CN" dirty="0">
                <a:effectLst/>
                <a:latin typeface="微软雅黑" panose="020B0503020204020204" pitchFamily="34" charset="-122"/>
                <a:ea typeface="微软雅黑" panose="020B0503020204020204" pitchFamily="34" charset="-122"/>
              </a:rPr>
              <a:t>C</a:t>
            </a:r>
            <a:r>
              <a:rPr lang="en-US" altLang="zh-CN" i="1" dirty="0">
                <a:effectLst/>
                <a:latin typeface="微软雅黑" panose="020B0503020204020204" pitchFamily="34" charset="-122"/>
                <a:ea typeface="微软雅黑" panose="020B0503020204020204" pitchFamily="34" charset="-122"/>
              </a:rPr>
              <a:t>C</a:t>
            </a:r>
            <a:r>
              <a:rPr lang="zh-CN" altLang="en-US" b="0" i="0" dirty="0">
                <a:solidFill>
                  <a:srgbClr val="1A1C1E"/>
                </a:solidFill>
                <a:effectLst/>
                <a:latin typeface="微软雅黑" panose="020B0503020204020204" pitchFamily="34" charset="-122"/>
                <a:ea typeface="微软雅黑" panose="020B0503020204020204" pitchFamily="34" charset="-122"/>
              </a:rPr>
              <a:t>（如年龄、性别、站点</a:t>
            </a:r>
            <a:r>
              <a:rPr lang="en-US" altLang="zh-CN" b="0" i="0" dirty="0">
                <a:solidFill>
                  <a:srgbClr val="1A1C1E"/>
                </a:solidFill>
                <a:effectLst/>
                <a:latin typeface="微软雅黑" panose="020B0503020204020204" pitchFamily="34" charset="-122"/>
                <a:ea typeface="微软雅黑" panose="020B0503020204020204" pitchFamily="34" charset="-122"/>
              </a:rPr>
              <a:t>ID</a:t>
            </a:r>
            <a:r>
              <a:rPr lang="zh-CN" altLang="en-US" b="0" i="0" dirty="0">
                <a:solidFill>
                  <a:srgbClr val="1A1C1E"/>
                </a:solidFill>
                <a:effectLst/>
                <a:latin typeface="微软雅黑" panose="020B0503020204020204" pitchFamily="34" charset="-122"/>
                <a:ea typeface="微软雅黑" panose="020B0503020204020204" pitchFamily="34" charset="-122"/>
              </a:rPr>
              <a:t>）。</a:t>
            </a:r>
            <a:br>
              <a:rPr lang="zh-CN" altLang="en-US" dirty="0">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这里有一个关键的数学处理：对于结构连接矩阵，我们采用了</a:t>
            </a:r>
            <a:r>
              <a:rPr lang="en-US" altLang="zh-CN" b="1" i="0" dirty="0">
                <a:solidFill>
                  <a:srgbClr val="1A1C1E"/>
                </a:solidFill>
                <a:effectLst/>
                <a:latin typeface="微软雅黑" panose="020B0503020204020204" pitchFamily="34" charset="-122"/>
                <a:ea typeface="微软雅黑" panose="020B0503020204020204" pitchFamily="34" charset="-122"/>
              </a:rPr>
              <a:t>Log-Euclidean</a:t>
            </a:r>
            <a:r>
              <a:rPr lang="zh-CN" altLang="en-US" b="1" i="0" dirty="0">
                <a:solidFill>
                  <a:srgbClr val="1A1C1E"/>
                </a:solidFill>
                <a:effectLst/>
                <a:latin typeface="微软雅黑" panose="020B0503020204020204" pitchFamily="34" charset="-122"/>
                <a:ea typeface="微软雅黑" panose="020B0503020204020204" pitchFamily="34" charset="-122"/>
              </a:rPr>
              <a:t>映射</a:t>
            </a:r>
            <a:r>
              <a:rPr lang="zh-CN" altLang="en-US" b="0" i="0" dirty="0">
                <a:solidFill>
                  <a:srgbClr val="1A1C1E"/>
                </a:solidFill>
                <a:effectLst/>
                <a:latin typeface="微软雅黑" panose="020B0503020204020204" pitchFamily="34" charset="-122"/>
                <a:ea typeface="微软雅黑" panose="020B0503020204020204" pitchFamily="34" charset="-122"/>
              </a:rPr>
              <a:t>，将其从黎曼流形投影到欧氏切空间，以保证运算的几何合法性。</a:t>
            </a:r>
            <a:br>
              <a:rPr lang="zh-CN" altLang="en-US" dirty="0">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随后，我们将形态和连接分别编码到两个独立的潜在空间：</a:t>
            </a:r>
            <a:r>
              <a:rPr lang="en-US" altLang="zh-CN" dirty="0" err="1">
                <a:effectLst/>
                <a:latin typeface="微软雅黑" panose="020B0503020204020204" pitchFamily="34" charset="-122"/>
                <a:ea typeface="微软雅黑" panose="020B0503020204020204" pitchFamily="34" charset="-122"/>
              </a:rPr>
              <a:t>Zmorph</a:t>
            </a:r>
            <a:r>
              <a:rPr lang="en-US" altLang="zh-CN" i="1" dirty="0" err="1">
                <a:effectLst/>
                <a:latin typeface="微软雅黑" panose="020B0503020204020204" pitchFamily="34" charset="-122"/>
                <a:ea typeface="微软雅黑" panose="020B0503020204020204" pitchFamily="34" charset="-122"/>
              </a:rPr>
              <a:t>Zmorph</a:t>
            </a:r>
            <a:r>
              <a:rPr lang="zh-CN" altLang="en-US" dirty="0">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 和 </a:t>
            </a:r>
            <a:r>
              <a:rPr lang="en-US" altLang="zh-CN" dirty="0" err="1">
                <a:effectLst/>
                <a:latin typeface="微软雅黑" panose="020B0503020204020204" pitchFamily="34" charset="-122"/>
                <a:ea typeface="微软雅黑" panose="020B0503020204020204" pitchFamily="34" charset="-122"/>
              </a:rPr>
              <a:t>Zconn</a:t>
            </a:r>
            <a:r>
              <a:rPr lang="en-US" altLang="zh-CN" i="1" dirty="0" err="1">
                <a:effectLst/>
                <a:latin typeface="微软雅黑" panose="020B0503020204020204" pitchFamily="34" charset="-122"/>
                <a:ea typeface="微软雅黑" panose="020B0503020204020204" pitchFamily="34" charset="-122"/>
              </a:rPr>
              <a:t>Zconn</a:t>
            </a:r>
            <a:r>
              <a:rPr lang="zh-CN" altLang="en-US" dirty="0">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12</a:t>
            </a:fld>
            <a:endParaRPr kumimoji="1" lang="zh-CN" altLang="en-US"/>
          </a:p>
        </p:txBody>
      </p:sp>
    </p:spTree>
    <p:extLst>
      <p:ext uri="{BB962C8B-B14F-4D97-AF65-F5344CB8AC3E}">
        <p14:creationId xmlns:p14="http://schemas.microsoft.com/office/powerpoint/2010/main" val="4105463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EFF7D-D00E-DA28-56BA-A26D64DE82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433978-8678-9348-CFCD-EBA26AD4D9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D82917-7076-9170-06A5-D17A449730EE}"/>
              </a:ext>
            </a:extLst>
          </p:cNvPr>
          <p:cNvSpPr>
            <a:spLocks noGrp="1"/>
          </p:cNvSpPr>
          <p:nvPr>
            <p:ph type="body" idx="1"/>
          </p:nvPr>
        </p:nvSpPr>
        <p:spPr/>
        <p:txBody>
          <a:bodyPr/>
          <a:lstStyle/>
          <a:p>
            <a:pPr algn="l"/>
            <a:r>
              <a:rPr lang="zh-CN" altLang="en-US" b="0" i="0" dirty="0">
                <a:solidFill>
                  <a:srgbClr val="1A1C1E"/>
                </a:solidFill>
                <a:effectLst/>
                <a:latin typeface="微软雅黑" panose="020B0503020204020204" pitchFamily="34" charset="-122"/>
                <a:ea typeface="微软雅黑" panose="020B0503020204020204" pitchFamily="34" charset="-122"/>
              </a:rPr>
              <a:t>这是模型的整体架构图。</a:t>
            </a:r>
            <a:br>
              <a:rPr lang="zh-CN" altLang="en-US" b="0" i="0" dirty="0">
                <a:solidFill>
                  <a:srgbClr val="1A1C1E"/>
                </a:solidFill>
                <a:effectLst/>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流程如下：</a:t>
            </a:r>
          </a:p>
          <a:p>
            <a:pPr algn="l">
              <a:buFont typeface="+mj-lt"/>
              <a:buAutoNum type="arabicPeriod"/>
            </a:pPr>
            <a:r>
              <a:rPr lang="zh-CN" altLang="en-US" b="0" i="0" dirty="0">
                <a:solidFill>
                  <a:srgbClr val="1A1C1E"/>
                </a:solidFill>
                <a:effectLst/>
                <a:latin typeface="微软雅黑" panose="020B0503020204020204" pitchFamily="34" charset="-122"/>
                <a:ea typeface="微软雅黑" panose="020B0503020204020204" pitchFamily="34" charset="-122"/>
              </a:rPr>
              <a:t>左侧输入</a:t>
            </a:r>
            <a:r>
              <a:rPr lang="en-US" altLang="zh-CN" b="0" i="0" dirty="0">
                <a:solidFill>
                  <a:srgbClr val="1A1C1E"/>
                </a:solidFill>
                <a:effectLst/>
                <a:latin typeface="微软雅黑" panose="020B0503020204020204" pitchFamily="34" charset="-122"/>
                <a:ea typeface="微软雅黑" panose="020B0503020204020204" pitchFamily="34" charset="-122"/>
              </a:rPr>
              <a:t>Schaefer 400</a:t>
            </a:r>
            <a:r>
              <a:rPr lang="zh-CN" altLang="en-US" b="0" i="0" dirty="0">
                <a:solidFill>
                  <a:srgbClr val="1A1C1E"/>
                </a:solidFill>
                <a:effectLst/>
                <a:latin typeface="微软雅黑" panose="020B0503020204020204" pitchFamily="34" charset="-122"/>
                <a:ea typeface="微软雅黑" panose="020B0503020204020204" pitchFamily="34" charset="-122"/>
              </a:rPr>
              <a:t>图谱数据。</a:t>
            </a:r>
          </a:p>
          <a:p>
            <a:pPr algn="l">
              <a:buFont typeface="+mj-lt"/>
              <a:buAutoNum type="arabicPeriod"/>
            </a:pPr>
            <a:r>
              <a:rPr lang="zh-CN" altLang="en-US" b="0" i="0" dirty="0">
                <a:solidFill>
                  <a:srgbClr val="1A1C1E"/>
                </a:solidFill>
                <a:effectLst/>
                <a:latin typeface="微软雅黑" panose="020B0503020204020204" pitchFamily="34" charset="-122"/>
                <a:ea typeface="微软雅黑" panose="020B0503020204020204" pitchFamily="34" charset="-122"/>
              </a:rPr>
              <a:t>通过变分图编码器（</a:t>
            </a:r>
            <a:r>
              <a:rPr lang="en-US" altLang="zh-CN" b="0" i="0" dirty="0">
                <a:solidFill>
                  <a:srgbClr val="1A1C1E"/>
                </a:solidFill>
                <a:effectLst/>
                <a:latin typeface="微软雅黑" panose="020B0503020204020204" pitchFamily="34" charset="-122"/>
                <a:ea typeface="微软雅黑" panose="020B0503020204020204" pitchFamily="34" charset="-122"/>
              </a:rPr>
              <a:t>VGAE</a:t>
            </a:r>
            <a:r>
              <a:rPr lang="zh-CN" altLang="en-US" b="0" i="0" dirty="0">
                <a:solidFill>
                  <a:srgbClr val="1A1C1E"/>
                </a:solidFill>
                <a:effectLst/>
                <a:latin typeface="微软雅黑" panose="020B0503020204020204" pitchFamily="34" charset="-122"/>
                <a:ea typeface="微软雅黑" panose="020B0503020204020204" pitchFamily="34" charset="-122"/>
              </a:rPr>
              <a:t>）映射到潜空间。</a:t>
            </a:r>
          </a:p>
          <a:p>
            <a:pPr algn="l">
              <a:buFont typeface="+mj-lt"/>
              <a:buAutoNum type="arabicPeriod"/>
            </a:pPr>
            <a:r>
              <a:rPr lang="zh-CN" altLang="en-US" b="1" i="0" dirty="0">
                <a:solidFill>
                  <a:srgbClr val="1A1C1E"/>
                </a:solidFill>
                <a:effectLst/>
                <a:latin typeface="微软雅黑" panose="020B0503020204020204" pitchFamily="34" charset="-122"/>
                <a:ea typeface="微软雅黑" panose="020B0503020204020204" pitchFamily="34" charset="-122"/>
              </a:rPr>
              <a:t>中间的核心模块</a:t>
            </a:r>
            <a:r>
              <a:rPr lang="zh-CN" altLang="en-US" b="0" i="0" dirty="0">
                <a:solidFill>
                  <a:srgbClr val="1A1C1E"/>
                </a:solidFill>
                <a:effectLst/>
                <a:latin typeface="微软雅黑" panose="020B0503020204020204" pitchFamily="34" charset="-122"/>
                <a:ea typeface="微软雅黑" panose="020B0503020204020204" pitchFamily="34" charset="-122"/>
              </a:rPr>
              <a:t>：耦合潜在</a:t>
            </a:r>
            <a:r>
              <a:rPr lang="en-US" altLang="zh-CN" b="0" i="0" dirty="0">
                <a:solidFill>
                  <a:srgbClr val="1A1C1E"/>
                </a:solidFill>
                <a:effectLst/>
                <a:latin typeface="微软雅黑" panose="020B0503020204020204" pitchFamily="34" charset="-122"/>
                <a:ea typeface="微软雅黑" panose="020B0503020204020204" pitchFamily="34" charset="-122"/>
              </a:rPr>
              <a:t>ODE</a:t>
            </a:r>
            <a:r>
              <a:rPr lang="zh-CN" altLang="en-US" b="0" i="0" dirty="0">
                <a:solidFill>
                  <a:srgbClr val="1A1C1E"/>
                </a:solidFill>
                <a:effectLst/>
                <a:latin typeface="微软雅黑" panose="020B0503020204020204" pitchFamily="34" charset="-122"/>
                <a:ea typeface="微软雅黑" panose="020B0503020204020204" pitchFamily="34" charset="-122"/>
              </a:rPr>
              <a:t>求解器（</a:t>
            </a:r>
            <a:r>
              <a:rPr lang="en-US" altLang="zh-CN" b="0" i="0" dirty="0">
                <a:solidFill>
                  <a:srgbClr val="1A1C1E"/>
                </a:solidFill>
                <a:effectLst/>
                <a:latin typeface="微软雅黑" panose="020B0503020204020204" pitchFamily="34" charset="-122"/>
                <a:ea typeface="微软雅黑" panose="020B0503020204020204" pitchFamily="34" charset="-122"/>
              </a:rPr>
              <a:t>Coupled Latent ODE Solver</a:t>
            </a:r>
            <a:r>
              <a:rPr lang="zh-CN" altLang="en-US" b="0" i="0" dirty="0">
                <a:solidFill>
                  <a:srgbClr val="1A1C1E"/>
                </a:solidFill>
                <a:effectLst/>
                <a:latin typeface="微软雅黑" panose="020B0503020204020204" pitchFamily="34" charset="-122"/>
                <a:ea typeface="微软雅黑" panose="020B0503020204020204" pitchFamily="34" charset="-122"/>
              </a:rPr>
              <a:t>）。它在连续时间上推演潜在状态的轨迹。</a:t>
            </a:r>
          </a:p>
          <a:p>
            <a:pPr algn="l">
              <a:buFont typeface="+mj-lt"/>
              <a:buAutoNum type="arabicPeriod"/>
            </a:pPr>
            <a:r>
              <a:rPr lang="zh-CN" altLang="en-US" b="0" i="0" dirty="0">
                <a:solidFill>
                  <a:srgbClr val="1A1C1E"/>
                </a:solidFill>
                <a:effectLst/>
                <a:latin typeface="微软雅黑" panose="020B0503020204020204" pitchFamily="34" charset="-122"/>
                <a:ea typeface="微软雅黑" panose="020B0503020204020204" pitchFamily="34" charset="-122"/>
              </a:rPr>
              <a:t>最后通过解码器重构出未来时刻的大脑形态和连接网络。</a:t>
            </a:r>
          </a:p>
          <a:p>
            <a:pPr algn="l"/>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A4233F11-9CA2-AD29-C6B6-13AD82B8669F}"/>
              </a:ext>
            </a:extLst>
          </p:cNvPr>
          <p:cNvSpPr>
            <a:spLocks noGrp="1"/>
          </p:cNvSpPr>
          <p:nvPr>
            <p:ph type="sldNum" sz="quarter" idx="5"/>
          </p:nvPr>
        </p:nvSpPr>
        <p:spPr/>
        <p:txBody>
          <a:bodyPr/>
          <a:lstStyle/>
          <a:p>
            <a:fld id="{42A0AB4E-63C4-9548-A330-CCCE1C9D7716}" type="slidenum">
              <a:rPr kumimoji="1" lang="zh-CN" altLang="en-US" smtClean="0"/>
              <a:t>13</a:t>
            </a:fld>
            <a:endParaRPr kumimoji="1" lang="zh-CN" altLang="en-US"/>
          </a:p>
        </p:txBody>
      </p:sp>
    </p:spTree>
    <p:extLst>
      <p:ext uri="{BB962C8B-B14F-4D97-AF65-F5344CB8AC3E}">
        <p14:creationId xmlns:p14="http://schemas.microsoft.com/office/powerpoint/2010/main" val="1168988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EFF7D-D00E-DA28-56BA-A26D64DE82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433978-8678-9348-CFCD-EBA26AD4D9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D82917-7076-9170-06A5-D17A449730EE}"/>
              </a:ext>
            </a:extLst>
          </p:cNvPr>
          <p:cNvSpPr>
            <a:spLocks noGrp="1"/>
          </p:cNvSpPr>
          <p:nvPr>
            <p:ph type="body" idx="1"/>
          </p:nvPr>
        </p:nvSpPr>
        <p:spPr/>
        <p:txBody>
          <a:bodyPr/>
          <a:lstStyle/>
          <a:p>
            <a:pPr algn="l"/>
            <a:r>
              <a:rPr lang="zh-CN" altLang="en-US" b="0" i="0" dirty="0">
                <a:solidFill>
                  <a:srgbClr val="1A1C1E"/>
                </a:solidFill>
                <a:effectLst/>
                <a:latin typeface="微软雅黑" panose="020B0503020204020204" pitchFamily="34" charset="-122"/>
                <a:ea typeface="微软雅黑" panose="020B0503020204020204" pitchFamily="34" charset="-122"/>
              </a:rPr>
              <a:t>我们没有使用单一的</a:t>
            </a:r>
            <a:r>
              <a:rPr lang="en-US" altLang="zh-CN" b="0" i="0" dirty="0">
                <a:solidFill>
                  <a:srgbClr val="1A1C1E"/>
                </a:solidFill>
                <a:effectLst/>
                <a:latin typeface="微软雅黑" panose="020B0503020204020204" pitchFamily="34" charset="-122"/>
                <a:ea typeface="微软雅黑" panose="020B0503020204020204" pitchFamily="34" charset="-122"/>
              </a:rPr>
              <a:t>ODE</a:t>
            </a:r>
            <a:r>
              <a:rPr lang="zh-CN" altLang="en-US" b="0" i="0" dirty="0">
                <a:solidFill>
                  <a:srgbClr val="1A1C1E"/>
                </a:solidFill>
                <a:effectLst/>
                <a:latin typeface="微软雅黑" panose="020B0503020204020204" pitchFamily="34" charset="-122"/>
                <a:ea typeface="微软雅黑" panose="020B0503020204020204" pitchFamily="34" charset="-122"/>
              </a:rPr>
              <a:t>，而是构建了一个</a:t>
            </a:r>
            <a:r>
              <a:rPr lang="zh-CN" altLang="en-US" b="1" i="0" dirty="0">
                <a:solidFill>
                  <a:srgbClr val="1A1C1E"/>
                </a:solidFill>
                <a:effectLst/>
                <a:latin typeface="微软雅黑" panose="020B0503020204020204" pitchFamily="34" charset="-122"/>
                <a:ea typeface="微软雅黑" panose="020B0503020204020204" pitchFamily="34" charset="-122"/>
              </a:rPr>
              <a:t>耦合微分方程组</a:t>
            </a:r>
            <a:r>
              <a:rPr lang="zh-CN" altLang="en-US" b="0" i="0" dirty="0">
                <a:solidFill>
                  <a:srgbClr val="1A1C1E"/>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Char char="•"/>
            </a:pPr>
            <a:r>
              <a:rPr lang="zh-CN" altLang="en-US" b="0" i="0" dirty="0">
                <a:solidFill>
                  <a:srgbClr val="1A1C1E"/>
                </a:solidFill>
                <a:effectLst/>
                <a:latin typeface="微软雅黑" panose="020B0503020204020204" pitchFamily="34" charset="-122"/>
                <a:ea typeface="微软雅黑" panose="020B0503020204020204" pitchFamily="34" charset="-122"/>
              </a:rPr>
              <a:t>第一个方程表示，</a:t>
            </a:r>
            <a:r>
              <a:rPr lang="zh-CN" altLang="en-US" b="1" i="0" dirty="0">
                <a:solidFill>
                  <a:srgbClr val="1A1C1E"/>
                </a:solidFill>
                <a:effectLst/>
                <a:latin typeface="微软雅黑" panose="020B0503020204020204" pitchFamily="34" charset="-122"/>
                <a:ea typeface="微软雅黑" panose="020B0503020204020204" pitchFamily="34" charset="-122"/>
              </a:rPr>
              <a:t>形态演化的速率</a:t>
            </a:r>
            <a:r>
              <a:rPr lang="zh-CN" altLang="en-US" b="0" i="0" dirty="0">
                <a:solidFill>
                  <a:srgbClr val="1A1C1E"/>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Char char="•"/>
            </a:pPr>
            <a:r>
              <a:rPr lang="en-US" altLang="zh-CN" b="0" i="0" dirty="0" err="1">
                <a:solidFill>
                  <a:srgbClr val="1A1C1E"/>
                </a:solidFill>
                <a:effectLst/>
                <a:latin typeface="微软雅黑" panose="020B0503020204020204" pitchFamily="34" charset="-122"/>
                <a:ea typeface="微软雅黑" panose="020B0503020204020204" pitchFamily="34" charset="-122"/>
              </a:rPr>
              <a:t>dZmorph</a:t>
            </a:r>
            <a:r>
              <a:rPr lang="en-US" altLang="zh-CN" b="0" i="0" dirty="0">
                <a:solidFill>
                  <a:srgbClr val="1A1C1E"/>
                </a:solidFill>
                <a:effectLst/>
                <a:latin typeface="微软雅黑" panose="020B0503020204020204" pitchFamily="34" charset="-122"/>
                <a:ea typeface="微软雅黑" panose="020B0503020204020204" pitchFamily="34" charset="-122"/>
              </a:rPr>
              <a:t>/</a:t>
            </a:r>
            <a:r>
              <a:rPr lang="en-US" altLang="zh-CN" b="0" i="0" dirty="0" err="1">
                <a:solidFill>
                  <a:srgbClr val="1A1C1E"/>
                </a:solidFill>
                <a:effectLst/>
                <a:latin typeface="微软雅黑" panose="020B0503020204020204" pitchFamily="34" charset="-122"/>
                <a:ea typeface="微软雅黑" panose="020B0503020204020204" pitchFamily="34" charset="-122"/>
              </a:rPr>
              <a:t>dt</a:t>
            </a:r>
            <a:r>
              <a:rPr lang="en-US" altLang="zh-CN" b="0" i="1" dirty="0" err="1">
                <a:solidFill>
                  <a:srgbClr val="1A1C1E"/>
                </a:solidFill>
                <a:effectLst/>
                <a:latin typeface="微软雅黑" panose="020B0503020204020204" pitchFamily="34" charset="-122"/>
                <a:ea typeface="微软雅黑" panose="020B0503020204020204" pitchFamily="34" charset="-122"/>
              </a:rPr>
              <a:t>dZmorph</a:t>
            </a:r>
            <a:r>
              <a:rPr lang="zh-CN" altLang="en-US" b="0" i="0" dirty="0">
                <a:solidFill>
                  <a:srgbClr val="1A1C1E"/>
                </a:solidFill>
                <a:effectLst/>
                <a:latin typeface="微软雅黑" panose="020B0503020204020204" pitchFamily="34" charset="-122"/>
                <a:ea typeface="微软雅黑" panose="020B0503020204020204" pitchFamily="34" charset="-122"/>
              </a:rPr>
              <a:t>​</a:t>
            </a:r>
            <a:r>
              <a:rPr lang="en-US" altLang="zh-CN" b="0" i="0" dirty="0">
                <a:solidFill>
                  <a:srgbClr val="1A1C1E"/>
                </a:solidFill>
                <a:effectLst/>
                <a:latin typeface="微软雅黑" panose="020B0503020204020204" pitchFamily="34" charset="-122"/>
                <a:ea typeface="微软雅黑" panose="020B0503020204020204" pitchFamily="34" charset="-122"/>
              </a:rPr>
              <a:t>/</a:t>
            </a:r>
            <a:r>
              <a:rPr lang="en-US" altLang="zh-CN" b="0" i="1" dirty="0">
                <a:solidFill>
                  <a:srgbClr val="1A1C1E"/>
                </a:solidFill>
                <a:effectLst/>
                <a:latin typeface="微软雅黑" panose="020B0503020204020204" pitchFamily="34" charset="-122"/>
                <a:ea typeface="微软雅黑" panose="020B0503020204020204" pitchFamily="34" charset="-122"/>
              </a:rPr>
              <a:t>dt</a:t>
            </a:r>
            <a:r>
              <a:rPr lang="zh-CN" altLang="en-US" b="0" i="0" dirty="0">
                <a:solidFill>
                  <a:srgbClr val="1A1C1E"/>
                </a:solidFill>
                <a:effectLst/>
                <a:latin typeface="微软雅黑" panose="020B0503020204020204" pitchFamily="34" charset="-122"/>
                <a:ea typeface="微软雅黑" panose="020B0503020204020204" pitchFamily="34" charset="-122"/>
              </a:rPr>
              <a:t>）不仅取决于形态本身，还受到当前</a:t>
            </a:r>
            <a:r>
              <a:rPr lang="zh-CN" altLang="en-US" b="1" i="0" dirty="0">
                <a:solidFill>
                  <a:srgbClr val="1A1C1E"/>
                </a:solidFill>
                <a:effectLst/>
                <a:latin typeface="微软雅黑" panose="020B0503020204020204" pitchFamily="34" charset="-122"/>
                <a:ea typeface="微软雅黑" panose="020B0503020204020204" pitchFamily="34" charset="-122"/>
              </a:rPr>
              <a:t>连接强度</a:t>
            </a:r>
            <a:r>
              <a:rPr lang="zh-CN" altLang="en-US" b="0" i="0" dirty="0">
                <a:solidFill>
                  <a:srgbClr val="1A1C1E"/>
                </a:solidFill>
                <a:effectLst/>
                <a:latin typeface="微软雅黑" panose="020B0503020204020204" pitchFamily="34" charset="-122"/>
                <a:ea typeface="微软雅黑" panose="020B0503020204020204" pitchFamily="34" charset="-122"/>
              </a:rPr>
              <a:t>的调节。</a:t>
            </a:r>
          </a:p>
          <a:p>
            <a:pPr algn="l">
              <a:buFont typeface="Arial" panose="020B0604020202020204" pitchFamily="34" charset="0"/>
              <a:buChar char="•"/>
            </a:pPr>
            <a:r>
              <a:rPr lang="zh-CN" altLang="en-US" b="0" i="0" dirty="0">
                <a:solidFill>
                  <a:srgbClr val="1A1C1E"/>
                </a:solidFill>
                <a:effectLst/>
                <a:latin typeface="微软雅黑" panose="020B0503020204020204" pitchFamily="34" charset="-122"/>
                <a:ea typeface="微软雅黑" panose="020B0503020204020204" pitchFamily="34" charset="-122"/>
              </a:rPr>
              <a:t>第二个方程表示，</a:t>
            </a:r>
            <a:r>
              <a:rPr lang="zh-CN" altLang="en-US" b="1" i="0" dirty="0">
                <a:solidFill>
                  <a:srgbClr val="1A1C1E"/>
                </a:solidFill>
                <a:effectLst/>
                <a:latin typeface="微软雅黑" panose="020B0503020204020204" pitchFamily="34" charset="-122"/>
                <a:ea typeface="微软雅黑" panose="020B0503020204020204" pitchFamily="34" charset="-122"/>
              </a:rPr>
              <a:t>连接修剪的速率</a:t>
            </a:r>
            <a:r>
              <a:rPr lang="zh-CN" altLang="en-US" b="0" i="0" dirty="0">
                <a:solidFill>
                  <a:srgbClr val="1A1C1E"/>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Char char="•"/>
            </a:pPr>
            <a:r>
              <a:rPr lang="en-US" altLang="zh-CN" b="0" i="0" dirty="0" err="1">
                <a:solidFill>
                  <a:srgbClr val="1A1C1E"/>
                </a:solidFill>
                <a:effectLst/>
                <a:latin typeface="微软雅黑" panose="020B0503020204020204" pitchFamily="34" charset="-122"/>
                <a:ea typeface="微软雅黑" panose="020B0503020204020204" pitchFamily="34" charset="-122"/>
              </a:rPr>
              <a:t>dZconn</a:t>
            </a:r>
            <a:r>
              <a:rPr lang="en-US" altLang="zh-CN" b="0" i="0" dirty="0">
                <a:solidFill>
                  <a:srgbClr val="1A1C1E"/>
                </a:solidFill>
                <a:effectLst/>
                <a:latin typeface="微软雅黑" panose="020B0503020204020204" pitchFamily="34" charset="-122"/>
                <a:ea typeface="微软雅黑" panose="020B0503020204020204" pitchFamily="34" charset="-122"/>
              </a:rPr>
              <a:t>/</a:t>
            </a:r>
            <a:r>
              <a:rPr lang="en-US" altLang="zh-CN" b="0" i="0" dirty="0" err="1">
                <a:solidFill>
                  <a:srgbClr val="1A1C1E"/>
                </a:solidFill>
                <a:effectLst/>
                <a:latin typeface="微软雅黑" panose="020B0503020204020204" pitchFamily="34" charset="-122"/>
                <a:ea typeface="微软雅黑" panose="020B0503020204020204" pitchFamily="34" charset="-122"/>
              </a:rPr>
              <a:t>dt</a:t>
            </a:r>
            <a:r>
              <a:rPr lang="en-US" altLang="zh-CN" b="0" i="1" dirty="0" err="1">
                <a:solidFill>
                  <a:srgbClr val="1A1C1E"/>
                </a:solidFill>
                <a:effectLst/>
                <a:latin typeface="微软雅黑" panose="020B0503020204020204" pitchFamily="34" charset="-122"/>
                <a:ea typeface="微软雅黑" panose="020B0503020204020204" pitchFamily="34" charset="-122"/>
              </a:rPr>
              <a:t>dZconn</a:t>
            </a:r>
            <a:r>
              <a:rPr lang="zh-CN" altLang="en-US" b="0" i="0" dirty="0">
                <a:solidFill>
                  <a:srgbClr val="1A1C1E"/>
                </a:solidFill>
                <a:effectLst/>
                <a:latin typeface="微软雅黑" panose="020B0503020204020204" pitchFamily="34" charset="-122"/>
                <a:ea typeface="微软雅黑" panose="020B0503020204020204" pitchFamily="34" charset="-122"/>
              </a:rPr>
              <a:t>​</a:t>
            </a:r>
            <a:r>
              <a:rPr lang="en-US" altLang="zh-CN" b="0" i="0" dirty="0">
                <a:solidFill>
                  <a:srgbClr val="1A1C1E"/>
                </a:solidFill>
                <a:effectLst/>
                <a:latin typeface="微软雅黑" panose="020B0503020204020204" pitchFamily="34" charset="-122"/>
                <a:ea typeface="微软雅黑" panose="020B0503020204020204" pitchFamily="34" charset="-122"/>
              </a:rPr>
              <a:t>/</a:t>
            </a:r>
            <a:r>
              <a:rPr lang="en-US" altLang="zh-CN" b="0" i="1" dirty="0">
                <a:solidFill>
                  <a:srgbClr val="1A1C1E"/>
                </a:solidFill>
                <a:effectLst/>
                <a:latin typeface="微软雅黑" panose="020B0503020204020204" pitchFamily="34" charset="-122"/>
                <a:ea typeface="微软雅黑" panose="020B0503020204020204" pitchFamily="34" charset="-122"/>
              </a:rPr>
              <a:t>dt</a:t>
            </a:r>
            <a:r>
              <a:rPr lang="zh-CN" altLang="en-US" b="0" i="0" dirty="0">
                <a:solidFill>
                  <a:srgbClr val="1A1C1E"/>
                </a:solidFill>
                <a:effectLst/>
                <a:latin typeface="微软雅黑" panose="020B0503020204020204" pitchFamily="34" charset="-122"/>
                <a:ea typeface="微软雅黑" panose="020B0503020204020204" pitchFamily="34" charset="-122"/>
              </a:rPr>
              <a:t>）受到局部</a:t>
            </a:r>
            <a:r>
              <a:rPr lang="zh-CN" altLang="en-US" b="1" i="0" dirty="0">
                <a:solidFill>
                  <a:srgbClr val="1A1C1E"/>
                </a:solidFill>
                <a:effectLst/>
                <a:latin typeface="微软雅黑" panose="020B0503020204020204" pitchFamily="34" charset="-122"/>
                <a:ea typeface="微软雅黑" panose="020B0503020204020204" pitchFamily="34" charset="-122"/>
              </a:rPr>
              <a:t>形态特征</a:t>
            </a:r>
            <a:r>
              <a:rPr lang="zh-CN" altLang="en-US" b="0" i="0" dirty="0">
                <a:solidFill>
                  <a:srgbClr val="1A1C1E"/>
                </a:solidFill>
                <a:effectLst/>
                <a:latin typeface="微软雅黑" panose="020B0503020204020204" pitchFamily="34" charset="-122"/>
                <a:ea typeface="微软雅黑" panose="020B0503020204020204" pitchFamily="34" charset="-122"/>
              </a:rPr>
              <a:t>的驱动。</a:t>
            </a:r>
            <a:br>
              <a:rPr lang="zh-CN" altLang="en-US" b="0" i="0" dirty="0">
                <a:solidFill>
                  <a:srgbClr val="1A1C1E"/>
                </a:solidFill>
                <a:effectLst/>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这种数学形式直接对应了前文提到的生物学机制。求解器我们选用了 </a:t>
            </a:r>
            <a:r>
              <a:rPr lang="en-US" altLang="zh-CN" b="0" i="0" dirty="0" err="1">
                <a:solidFill>
                  <a:srgbClr val="32302C"/>
                </a:solidFill>
                <a:effectLst/>
                <a:latin typeface="微软雅黑" panose="020B0503020204020204" pitchFamily="34" charset="-122"/>
                <a:ea typeface="微软雅黑" panose="020B0503020204020204" pitchFamily="34" charset="-122"/>
              </a:rPr>
              <a:t>odeint_adjoint</a:t>
            </a:r>
            <a:r>
              <a:rPr lang="zh-CN" altLang="en-US" b="0" i="0" dirty="0">
                <a:solidFill>
                  <a:srgbClr val="1A1C1E"/>
                </a:solidFill>
                <a:effectLst/>
                <a:latin typeface="微软雅黑" panose="020B0503020204020204" pitchFamily="34" charset="-122"/>
                <a:ea typeface="微软雅黑" panose="020B0503020204020204" pitchFamily="34" charset="-122"/>
              </a:rPr>
              <a:t>，它支持自适应步长，能很好地处理发育过程中的“刚性”动态。</a:t>
            </a:r>
          </a:p>
        </p:txBody>
      </p:sp>
      <p:sp>
        <p:nvSpPr>
          <p:cNvPr id="4" name="灯片编号占位符 3">
            <a:extLst>
              <a:ext uri="{FF2B5EF4-FFF2-40B4-BE49-F238E27FC236}">
                <a16:creationId xmlns:a16="http://schemas.microsoft.com/office/drawing/2014/main" id="{A4233F11-9CA2-AD29-C6B6-13AD82B8669F}"/>
              </a:ext>
            </a:extLst>
          </p:cNvPr>
          <p:cNvSpPr>
            <a:spLocks noGrp="1"/>
          </p:cNvSpPr>
          <p:nvPr>
            <p:ph type="sldNum" sz="quarter" idx="5"/>
          </p:nvPr>
        </p:nvSpPr>
        <p:spPr/>
        <p:txBody>
          <a:bodyPr/>
          <a:lstStyle/>
          <a:p>
            <a:fld id="{42A0AB4E-63C4-9548-A330-CCCE1C9D7716}" type="slidenum">
              <a:rPr kumimoji="1" lang="zh-CN" altLang="en-US" smtClean="0"/>
              <a:t>14</a:t>
            </a:fld>
            <a:endParaRPr kumimoji="1" lang="zh-CN" altLang="en-US"/>
          </a:p>
        </p:txBody>
      </p:sp>
    </p:spTree>
    <p:extLst>
      <p:ext uri="{BB962C8B-B14F-4D97-AF65-F5344CB8AC3E}">
        <p14:creationId xmlns:p14="http://schemas.microsoft.com/office/powerpoint/2010/main" val="2244777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EFF7D-D00E-DA28-56BA-A26D64DE82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433978-8678-9348-CFCD-EBA26AD4D9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D82917-7076-9170-06A5-D17A449730EE}"/>
              </a:ext>
            </a:extLst>
          </p:cNvPr>
          <p:cNvSpPr>
            <a:spLocks noGrp="1"/>
          </p:cNvSpPr>
          <p:nvPr>
            <p:ph type="body" idx="1"/>
          </p:nvPr>
        </p:nvSpPr>
        <p:spPr/>
        <p:txBody>
          <a:bodyPr/>
          <a:lstStyle/>
          <a:p>
            <a:pPr algn="l"/>
            <a:r>
              <a:rPr lang="zh-CN" altLang="en-US" b="0" i="0" dirty="0">
                <a:solidFill>
                  <a:srgbClr val="1A1C1E"/>
                </a:solidFill>
                <a:effectLst/>
                <a:latin typeface="微软雅黑" panose="020B0503020204020204" pitchFamily="34" charset="-122"/>
                <a:ea typeface="微软雅黑" panose="020B0503020204020204" pitchFamily="34" charset="-122"/>
              </a:rPr>
              <a:t>在解码阶段，为了模拟“突触修剪”，我们引入了**动态稀疏化（</a:t>
            </a:r>
            <a:r>
              <a:rPr lang="en-US" altLang="zh-CN" b="0" i="0" dirty="0">
                <a:solidFill>
                  <a:srgbClr val="1A1C1E"/>
                </a:solidFill>
                <a:effectLst/>
                <a:latin typeface="微软雅黑" panose="020B0503020204020204" pitchFamily="34" charset="-122"/>
                <a:ea typeface="微软雅黑" panose="020B0503020204020204" pitchFamily="34" charset="-122"/>
              </a:rPr>
              <a:t>Dynamic </a:t>
            </a:r>
            <a:r>
              <a:rPr lang="en-US" altLang="zh-CN" b="0" i="0" dirty="0" err="1">
                <a:solidFill>
                  <a:srgbClr val="1A1C1E"/>
                </a:solidFill>
                <a:effectLst/>
                <a:latin typeface="微软雅黑" panose="020B0503020204020204" pitchFamily="34" charset="-122"/>
                <a:ea typeface="微软雅黑" panose="020B0503020204020204" pitchFamily="34" charset="-122"/>
              </a:rPr>
              <a:t>Sparsification</a:t>
            </a:r>
            <a:r>
              <a:rPr lang="zh-CN" altLang="en-US" b="0" i="0" dirty="0">
                <a:solidFill>
                  <a:srgbClr val="1A1C1E"/>
                </a:solidFill>
                <a:effectLst/>
                <a:latin typeface="微软雅黑" panose="020B0503020204020204" pitchFamily="34" charset="-122"/>
                <a:ea typeface="微软雅黑" panose="020B0503020204020204" pitchFamily="34" charset="-122"/>
              </a:rPr>
              <a:t>）**机制。</a:t>
            </a:r>
            <a:br>
              <a:rPr lang="zh-CN" altLang="en-US" dirty="0">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我们不只是输出连续的概率值，而是应用 </a:t>
            </a:r>
            <a:r>
              <a:rPr lang="en-US" altLang="zh-CN" b="0" i="0" dirty="0">
                <a:solidFill>
                  <a:srgbClr val="1A1C1E"/>
                </a:solidFill>
                <a:effectLst/>
                <a:latin typeface="微软雅黑" panose="020B0503020204020204" pitchFamily="34" charset="-122"/>
                <a:ea typeface="微软雅黑" panose="020B0503020204020204" pitchFamily="34" charset="-122"/>
              </a:rPr>
              <a:t>Top-K </a:t>
            </a:r>
            <a:r>
              <a:rPr lang="zh-CN" altLang="en-US" b="0" i="0" dirty="0">
                <a:solidFill>
                  <a:srgbClr val="1A1C1E"/>
                </a:solidFill>
                <a:effectLst/>
                <a:latin typeface="微软雅黑" panose="020B0503020204020204" pitchFamily="34" charset="-122"/>
                <a:ea typeface="微软雅黑" panose="020B0503020204020204" pitchFamily="34" charset="-122"/>
              </a:rPr>
              <a:t>过滤或 </a:t>
            </a:r>
            <a:r>
              <a:rPr lang="en-US" altLang="zh-CN" b="0" i="0" dirty="0">
                <a:solidFill>
                  <a:srgbClr val="1A1C1E"/>
                </a:solidFill>
                <a:effectLst/>
                <a:latin typeface="微软雅黑" panose="020B0503020204020204" pitchFamily="34" charset="-122"/>
                <a:ea typeface="微软雅黑" panose="020B0503020204020204" pitchFamily="34" charset="-122"/>
              </a:rPr>
              <a:t>L1 </a:t>
            </a:r>
            <a:r>
              <a:rPr lang="zh-CN" altLang="en-US" b="0" i="0" dirty="0">
                <a:solidFill>
                  <a:srgbClr val="1A1C1E"/>
                </a:solidFill>
                <a:effectLst/>
                <a:latin typeface="微软雅黑" panose="020B0503020204020204" pitchFamily="34" charset="-122"/>
                <a:ea typeface="微软雅黑" panose="020B0503020204020204" pitchFamily="34" charset="-122"/>
              </a:rPr>
              <a:t>正则化，强制网络随着时间推移变得稀疏。这使得生成的网络在物理属性上更接近真实成熟的大脑</a:t>
            </a:r>
            <a:r>
              <a:rPr lang="en-US" altLang="zh-CN" b="0" i="0" dirty="0">
                <a:solidFill>
                  <a:srgbClr val="1A1C1E"/>
                </a:solidFill>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即更高效、更稀疏。</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A4233F11-9CA2-AD29-C6B6-13AD82B8669F}"/>
              </a:ext>
            </a:extLst>
          </p:cNvPr>
          <p:cNvSpPr>
            <a:spLocks noGrp="1"/>
          </p:cNvSpPr>
          <p:nvPr>
            <p:ph type="sldNum" sz="quarter" idx="5"/>
          </p:nvPr>
        </p:nvSpPr>
        <p:spPr/>
        <p:txBody>
          <a:bodyPr/>
          <a:lstStyle/>
          <a:p>
            <a:fld id="{42A0AB4E-63C4-9548-A330-CCCE1C9D7716}" type="slidenum">
              <a:rPr kumimoji="1" lang="zh-CN" altLang="en-US" smtClean="0"/>
              <a:t>15</a:t>
            </a:fld>
            <a:endParaRPr kumimoji="1" lang="zh-CN" altLang="en-US"/>
          </a:p>
        </p:txBody>
      </p:sp>
    </p:spTree>
    <p:extLst>
      <p:ext uri="{BB962C8B-B14F-4D97-AF65-F5344CB8AC3E}">
        <p14:creationId xmlns:p14="http://schemas.microsoft.com/office/powerpoint/2010/main" val="635639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EFF7D-D00E-DA28-56BA-A26D64DE82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433978-8678-9348-CFCD-EBA26AD4D9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D82917-7076-9170-06A5-D17A449730EE}"/>
              </a:ext>
            </a:extLst>
          </p:cNvPr>
          <p:cNvSpPr>
            <a:spLocks noGrp="1"/>
          </p:cNvSpPr>
          <p:nvPr>
            <p:ph type="body" idx="1"/>
          </p:nvPr>
        </p:nvSpPr>
        <p:spPr/>
        <p:txBody>
          <a:bodyPr/>
          <a:lstStyle/>
          <a:p>
            <a:pPr algn="l"/>
            <a:r>
              <a:rPr lang="zh-CN" altLang="en-US" b="0" i="0" dirty="0">
                <a:solidFill>
                  <a:srgbClr val="1A1C1E"/>
                </a:solidFill>
                <a:effectLst/>
                <a:latin typeface="微软雅黑" panose="020B0503020204020204" pitchFamily="34" charset="-122"/>
                <a:ea typeface="微软雅黑" panose="020B0503020204020204" pitchFamily="34" charset="-122"/>
              </a:rPr>
              <a:t>为了保证生成结果的“真实性”，我们设计了一个复合损失函数。</a:t>
            </a:r>
            <a:br>
              <a:rPr lang="zh-CN" altLang="en-US" dirty="0">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除了常规的重构误差（</a:t>
            </a:r>
            <a:r>
              <a:rPr lang="en-US" altLang="zh-CN" b="0" i="0" dirty="0">
                <a:solidFill>
                  <a:srgbClr val="1A1C1E"/>
                </a:solidFill>
                <a:effectLst/>
                <a:latin typeface="微软雅黑" panose="020B0503020204020204" pitchFamily="34" charset="-122"/>
                <a:ea typeface="微软雅黑" panose="020B0503020204020204" pitchFamily="34" charset="-122"/>
              </a:rPr>
              <a:t>MSE</a:t>
            </a:r>
            <a:r>
              <a:rPr lang="zh-CN" altLang="en-US" b="0" i="0" dirty="0">
                <a:solidFill>
                  <a:srgbClr val="1A1C1E"/>
                </a:solidFill>
                <a:effectLst/>
                <a:latin typeface="微软雅黑" panose="020B0503020204020204" pitchFamily="34" charset="-122"/>
                <a:ea typeface="微软雅黑" panose="020B0503020204020204" pitchFamily="34" charset="-122"/>
              </a:rPr>
              <a:t>）和分布约束（</a:t>
            </a:r>
            <a:r>
              <a:rPr lang="en-US" altLang="zh-CN" b="0" i="0" dirty="0">
                <a:solidFill>
                  <a:srgbClr val="1A1C1E"/>
                </a:solidFill>
                <a:effectLst/>
                <a:latin typeface="微软雅黑" panose="020B0503020204020204" pitchFamily="34" charset="-122"/>
                <a:ea typeface="微软雅黑" panose="020B0503020204020204" pitchFamily="34" charset="-122"/>
              </a:rPr>
              <a:t>KL</a:t>
            </a:r>
            <a:r>
              <a:rPr lang="zh-CN" altLang="en-US" b="0" i="0" dirty="0">
                <a:solidFill>
                  <a:srgbClr val="1A1C1E"/>
                </a:solidFill>
                <a:effectLst/>
                <a:latin typeface="微软雅黑" panose="020B0503020204020204" pitchFamily="34" charset="-122"/>
                <a:ea typeface="微软雅黑" panose="020B0503020204020204" pitchFamily="34" charset="-122"/>
              </a:rPr>
              <a:t>散度），我们重点引入了</a:t>
            </a:r>
            <a:r>
              <a:rPr lang="zh-CN" altLang="en-US" b="1" i="0" dirty="0">
                <a:solidFill>
                  <a:srgbClr val="1A1C1E"/>
                </a:solidFill>
                <a:effectLst/>
                <a:latin typeface="微软雅黑" panose="020B0503020204020204" pitchFamily="34" charset="-122"/>
                <a:ea typeface="微软雅黑" panose="020B0503020204020204" pitchFamily="34" charset="-122"/>
              </a:rPr>
              <a:t>拓扑损失（</a:t>
            </a:r>
            <a:r>
              <a:rPr lang="en-US" altLang="zh-CN" b="1" i="0" dirty="0" err="1">
                <a:solidFill>
                  <a:srgbClr val="1A1C1E"/>
                </a:solidFill>
                <a:effectLst/>
                <a:latin typeface="微软雅黑" panose="020B0503020204020204" pitchFamily="34" charset="-122"/>
                <a:ea typeface="微软雅黑" panose="020B0503020204020204" pitchFamily="34" charset="-122"/>
              </a:rPr>
              <a:t>LTopoL</a:t>
            </a:r>
            <a:r>
              <a:rPr lang="en-US" altLang="zh-CN" b="1" i="1" dirty="0" err="1">
                <a:solidFill>
                  <a:srgbClr val="1A1C1E"/>
                </a:solidFill>
                <a:effectLst/>
                <a:latin typeface="微软雅黑" panose="020B0503020204020204" pitchFamily="34" charset="-122"/>
                <a:ea typeface="微软雅黑" panose="020B0503020204020204" pitchFamily="34" charset="-122"/>
              </a:rPr>
              <a:t>Topo</a:t>
            </a:r>
            <a:r>
              <a:rPr lang="zh-CN" altLang="en-US" b="1" i="0" dirty="0">
                <a:solidFill>
                  <a:srgbClr val="1A1C1E"/>
                </a:solidFill>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a:t>
            </a:r>
            <a:br>
              <a:rPr lang="zh-CN" altLang="en-US" dirty="0">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我们要计算生成图和真实图的</a:t>
            </a:r>
            <a:r>
              <a:rPr lang="zh-CN" altLang="en-US" b="1" i="0" dirty="0">
                <a:solidFill>
                  <a:srgbClr val="1A1C1E"/>
                </a:solidFill>
                <a:effectLst/>
                <a:latin typeface="微软雅黑" panose="020B0503020204020204" pitchFamily="34" charset="-122"/>
                <a:ea typeface="微软雅黑" panose="020B0503020204020204" pitchFamily="34" charset="-122"/>
              </a:rPr>
              <a:t>持续同调（</a:t>
            </a:r>
            <a:r>
              <a:rPr lang="en-US" altLang="zh-CN" b="1" i="0" dirty="0">
                <a:solidFill>
                  <a:srgbClr val="1A1C1E"/>
                </a:solidFill>
                <a:effectLst/>
                <a:latin typeface="微软雅黑" panose="020B0503020204020204" pitchFamily="34" charset="-122"/>
                <a:ea typeface="微软雅黑" panose="020B0503020204020204" pitchFamily="34" charset="-122"/>
              </a:rPr>
              <a:t>Persistent Homology</a:t>
            </a:r>
            <a:r>
              <a:rPr lang="zh-CN" altLang="en-US" b="1" i="0" dirty="0">
                <a:solidFill>
                  <a:srgbClr val="1A1C1E"/>
                </a:solidFill>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，并最小化它们之间的 </a:t>
            </a:r>
            <a:r>
              <a:rPr lang="en-US" altLang="zh-CN" b="0" i="0" dirty="0">
                <a:solidFill>
                  <a:srgbClr val="1A1C1E"/>
                </a:solidFill>
                <a:effectLst/>
                <a:latin typeface="微软雅黑" panose="020B0503020204020204" pitchFamily="34" charset="-122"/>
                <a:ea typeface="微软雅黑" panose="020B0503020204020204" pitchFamily="34" charset="-122"/>
              </a:rPr>
              <a:t>Wasserstein </a:t>
            </a:r>
            <a:r>
              <a:rPr lang="zh-CN" altLang="en-US" b="0" i="0" dirty="0">
                <a:solidFill>
                  <a:srgbClr val="1A1C1E"/>
                </a:solidFill>
                <a:effectLst/>
                <a:latin typeface="微软雅黑" panose="020B0503020204020204" pitchFamily="34" charset="-122"/>
                <a:ea typeface="微软雅黑" panose="020B0503020204020204" pitchFamily="34" charset="-122"/>
              </a:rPr>
              <a:t>距离。</a:t>
            </a:r>
            <a:br>
              <a:rPr lang="zh-CN" altLang="en-US" dirty="0">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这意味着，我们强迫模型生成的网络不仅在连接强度上相似，还要在</a:t>
            </a:r>
            <a:r>
              <a:rPr lang="zh-CN" altLang="en-US" b="1" i="0" dirty="0">
                <a:solidFill>
                  <a:srgbClr val="1A1C1E"/>
                </a:solidFill>
                <a:effectLst/>
                <a:latin typeface="微软雅黑" panose="020B0503020204020204" pitchFamily="34" charset="-122"/>
                <a:ea typeface="微软雅黑" panose="020B0503020204020204" pitchFamily="34" charset="-122"/>
              </a:rPr>
              <a:t>环路（</a:t>
            </a:r>
            <a:r>
              <a:rPr lang="en-US" altLang="zh-CN" b="1" i="0" dirty="0">
                <a:solidFill>
                  <a:srgbClr val="1A1C1E"/>
                </a:solidFill>
                <a:effectLst/>
                <a:latin typeface="微软雅黑" panose="020B0503020204020204" pitchFamily="34" charset="-122"/>
                <a:ea typeface="微软雅黑" panose="020B0503020204020204" pitchFamily="34" charset="-122"/>
              </a:rPr>
              <a:t>Cycles</a:t>
            </a:r>
            <a:r>
              <a:rPr lang="zh-CN" altLang="en-US" b="1" i="0" dirty="0">
                <a:solidFill>
                  <a:srgbClr val="1A1C1E"/>
                </a:solidFill>
                <a:effectLst/>
                <a:latin typeface="微软雅黑" panose="020B0503020204020204" pitchFamily="34" charset="-122"/>
                <a:ea typeface="微软雅黑" panose="020B0503020204020204" pitchFamily="34" charset="-122"/>
              </a:rPr>
              <a:t>）和连通分量</a:t>
            </a:r>
            <a:r>
              <a:rPr lang="zh-CN" altLang="en-US" b="0" i="0" dirty="0">
                <a:solidFill>
                  <a:srgbClr val="1A1C1E"/>
                </a:solidFill>
                <a:effectLst/>
                <a:latin typeface="微软雅黑" panose="020B0503020204020204" pitchFamily="34" charset="-122"/>
                <a:ea typeface="微软雅黑" panose="020B0503020204020204" pitchFamily="34" charset="-122"/>
              </a:rPr>
              <a:t>等高阶拓扑特征上与真实大脑保持一致。</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A4233F11-9CA2-AD29-C6B6-13AD82B8669F}"/>
              </a:ext>
            </a:extLst>
          </p:cNvPr>
          <p:cNvSpPr>
            <a:spLocks noGrp="1"/>
          </p:cNvSpPr>
          <p:nvPr>
            <p:ph type="sldNum" sz="quarter" idx="5"/>
          </p:nvPr>
        </p:nvSpPr>
        <p:spPr/>
        <p:txBody>
          <a:bodyPr/>
          <a:lstStyle/>
          <a:p>
            <a:fld id="{42A0AB4E-63C4-9548-A330-CCCE1C9D7716}" type="slidenum">
              <a:rPr kumimoji="1" lang="zh-CN" altLang="en-US" smtClean="0"/>
              <a:t>16</a:t>
            </a:fld>
            <a:endParaRPr kumimoji="1" lang="zh-CN" altLang="en-US"/>
          </a:p>
        </p:txBody>
      </p:sp>
    </p:spTree>
    <p:extLst>
      <p:ext uri="{BB962C8B-B14F-4D97-AF65-F5344CB8AC3E}">
        <p14:creationId xmlns:p14="http://schemas.microsoft.com/office/powerpoint/2010/main" val="3021483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A74AB-0B0B-855E-7A23-46C5866ECF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E46CEF-8855-6CF0-6C56-FEC4BDB443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A81BEA-2754-46CE-C15F-0E7DADCAC3C7}"/>
              </a:ext>
            </a:extLst>
          </p:cNvPr>
          <p:cNvSpPr>
            <a:spLocks noGrp="1"/>
          </p:cNvSpPr>
          <p:nvPr>
            <p:ph type="body" idx="1"/>
          </p:nvPr>
        </p:nvSpPr>
        <p:spPr/>
        <p:txBody>
          <a:bodyPr/>
          <a:lstStyle/>
          <a:p>
            <a:pPr algn="l"/>
            <a:endParaRPr lang="zh-CN" altLang="en-US" dirty="0"/>
          </a:p>
        </p:txBody>
      </p:sp>
      <p:sp>
        <p:nvSpPr>
          <p:cNvPr id="4" name="灯片编号占位符 3">
            <a:extLst>
              <a:ext uri="{FF2B5EF4-FFF2-40B4-BE49-F238E27FC236}">
                <a16:creationId xmlns:a16="http://schemas.microsoft.com/office/drawing/2014/main" id="{9A0C826B-6D2A-A510-CD2C-5393EFF4EA49}"/>
              </a:ext>
            </a:extLst>
          </p:cNvPr>
          <p:cNvSpPr>
            <a:spLocks noGrp="1"/>
          </p:cNvSpPr>
          <p:nvPr>
            <p:ph type="sldNum" sz="quarter" idx="5"/>
          </p:nvPr>
        </p:nvSpPr>
        <p:spPr/>
        <p:txBody>
          <a:bodyPr/>
          <a:lstStyle/>
          <a:p>
            <a:fld id="{42A0AB4E-63C4-9548-A330-CCCE1C9D7716}" type="slidenum">
              <a:rPr kumimoji="1" lang="zh-CN" altLang="en-US" smtClean="0"/>
              <a:t>17</a:t>
            </a:fld>
            <a:endParaRPr kumimoji="1" lang="zh-CN" altLang="en-US"/>
          </a:p>
        </p:txBody>
      </p:sp>
    </p:spTree>
    <p:extLst>
      <p:ext uri="{BB962C8B-B14F-4D97-AF65-F5344CB8AC3E}">
        <p14:creationId xmlns:p14="http://schemas.microsoft.com/office/powerpoint/2010/main" val="332322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A74AB-0B0B-855E-7A23-46C5866ECF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E46CEF-8855-6CF0-6C56-FEC4BDB443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A81BEA-2754-46CE-C15F-0E7DADCAC3C7}"/>
              </a:ext>
            </a:extLst>
          </p:cNvPr>
          <p:cNvSpPr>
            <a:spLocks noGrp="1"/>
          </p:cNvSpPr>
          <p:nvPr>
            <p:ph type="body" idx="1"/>
          </p:nvPr>
        </p:nvSpPr>
        <p:spPr/>
        <p:txBody>
          <a:bodyPr/>
          <a:lstStyle/>
          <a:p>
            <a:pPr algn="l"/>
            <a:r>
              <a:rPr lang="zh-CN" altLang="en-US" b="0" i="0" dirty="0">
                <a:solidFill>
                  <a:srgbClr val="1A1C1E"/>
                </a:solidFill>
                <a:effectLst/>
                <a:latin typeface="微软雅黑" panose="020B0503020204020204" pitchFamily="34" charset="-122"/>
                <a:ea typeface="微软雅黑" panose="020B0503020204020204" pitchFamily="34" charset="-122"/>
              </a:rPr>
              <a:t>除了定量指标，我们更关注模型的</a:t>
            </a:r>
            <a:r>
              <a:rPr lang="zh-CN" altLang="en-US" b="1" i="0" dirty="0">
                <a:solidFill>
                  <a:srgbClr val="1A1C1E"/>
                </a:solidFill>
                <a:effectLst/>
                <a:latin typeface="微软雅黑" panose="020B0503020204020204" pitchFamily="34" charset="-122"/>
                <a:ea typeface="微软雅黑" panose="020B0503020204020204" pitchFamily="34" charset="-122"/>
              </a:rPr>
              <a:t>生物学效度</a:t>
            </a:r>
            <a:r>
              <a:rPr lang="zh-CN" altLang="en-US" b="0" i="0" dirty="0">
                <a:solidFill>
                  <a:srgbClr val="1A1C1E"/>
                </a:solidFill>
                <a:effectLst/>
                <a:latin typeface="微软雅黑" panose="020B0503020204020204" pitchFamily="34" charset="-122"/>
                <a:ea typeface="微软雅黑" panose="020B0503020204020204" pitchFamily="34" charset="-122"/>
              </a:rPr>
              <a:t>：</a:t>
            </a:r>
          </a:p>
          <a:p>
            <a:pPr algn="l">
              <a:buFont typeface="+mj-lt"/>
              <a:buAutoNum type="arabicPeriod"/>
            </a:pPr>
            <a:r>
              <a:rPr lang="zh-CN" altLang="en-US" b="1" i="0" dirty="0">
                <a:solidFill>
                  <a:srgbClr val="1A1C1E"/>
                </a:solidFill>
                <a:effectLst/>
                <a:latin typeface="微软雅黑" panose="020B0503020204020204" pitchFamily="34" charset="-122"/>
                <a:ea typeface="微软雅黑" panose="020B0503020204020204" pitchFamily="34" charset="-122"/>
              </a:rPr>
              <a:t>不规则采样鲁棒性：</a:t>
            </a:r>
            <a:r>
              <a:rPr lang="zh-CN" altLang="en-US" b="0" i="0" dirty="0">
                <a:solidFill>
                  <a:srgbClr val="1A1C1E"/>
                </a:solidFill>
                <a:effectLst/>
                <a:latin typeface="微软雅黑" panose="020B0503020204020204" pitchFamily="34" charset="-122"/>
                <a:ea typeface="微软雅黑" panose="020B0503020204020204" pitchFamily="34" charset="-122"/>
              </a:rPr>
              <a:t> </a:t>
            </a:r>
            <a:r>
              <a:rPr lang="en-US" altLang="zh-CN" b="0" i="0" dirty="0">
                <a:solidFill>
                  <a:srgbClr val="1A1C1E"/>
                </a:solidFill>
                <a:effectLst/>
                <a:latin typeface="微软雅黑" panose="020B0503020204020204" pitchFamily="34" charset="-122"/>
                <a:ea typeface="微软雅黑" panose="020B0503020204020204" pitchFamily="34" charset="-122"/>
              </a:rPr>
              <a:t>ODE</a:t>
            </a:r>
            <a:r>
              <a:rPr lang="zh-CN" altLang="en-US" b="0" i="0" dirty="0">
                <a:solidFill>
                  <a:srgbClr val="1A1C1E"/>
                </a:solidFill>
                <a:effectLst/>
                <a:latin typeface="微软雅黑" panose="020B0503020204020204" pitchFamily="34" charset="-122"/>
                <a:ea typeface="微软雅黑" panose="020B0503020204020204" pitchFamily="34" charset="-122"/>
              </a:rPr>
              <a:t>天然支持连续时间，即使随机</a:t>
            </a:r>
            <a:r>
              <a:rPr lang="en-US" altLang="zh-CN" b="0" i="0" dirty="0">
                <a:solidFill>
                  <a:srgbClr val="1A1C1E"/>
                </a:solidFill>
                <a:effectLst/>
                <a:latin typeface="微软雅黑" panose="020B0503020204020204" pitchFamily="34" charset="-122"/>
                <a:ea typeface="微软雅黑" panose="020B0503020204020204" pitchFamily="34" charset="-122"/>
              </a:rPr>
              <a:t>Mask</a:t>
            </a:r>
            <a:r>
              <a:rPr lang="zh-CN" altLang="en-US" b="0" i="0" dirty="0">
                <a:solidFill>
                  <a:srgbClr val="1A1C1E"/>
                </a:solidFill>
                <a:effectLst/>
                <a:latin typeface="微软雅黑" panose="020B0503020204020204" pitchFamily="34" charset="-122"/>
                <a:ea typeface="微软雅黑" panose="020B0503020204020204" pitchFamily="34" charset="-122"/>
              </a:rPr>
              <a:t>掉某些时间点，我们依然能插值出缺失的脑状态。</a:t>
            </a:r>
          </a:p>
          <a:p>
            <a:pPr algn="l">
              <a:buFont typeface="+mj-lt"/>
              <a:buAutoNum type="arabicPeriod"/>
            </a:pPr>
            <a:r>
              <a:rPr lang="zh-CN" altLang="en-US" b="1" i="0" dirty="0">
                <a:solidFill>
                  <a:srgbClr val="1A1C1E"/>
                </a:solidFill>
                <a:effectLst/>
                <a:latin typeface="微软雅黑" panose="020B0503020204020204" pitchFamily="34" charset="-122"/>
                <a:ea typeface="微软雅黑" panose="020B0503020204020204" pitchFamily="34" charset="-122"/>
              </a:rPr>
              <a:t>发育规律复现：</a:t>
            </a:r>
            <a:r>
              <a:rPr lang="zh-CN" altLang="en-US" b="0" i="0" dirty="0">
                <a:solidFill>
                  <a:srgbClr val="1A1C1E"/>
                </a:solidFill>
                <a:effectLst/>
                <a:latin typeface="微软雅黑" panose="020B0503020204020204" pitchFamily="34" charset="-122"/>
                <a:ea typeface="微软雅黑" panose="020B0503020204020204" pitchFamily="34" charset="-122"/>
              </a:rPr>
              <a:t> 我们正在验证模型是否能自动学习到倒</a:t>
            </a:r>
            <a:r>
              <a:rPr lang="en-US" altLang="zh-CN" b="0" i="0" dirty="0">
                <a:solidFill>
                  <a:srgbClr val="1A1C1E"/>
                </a:solidFill>
                <a:effectLst/>
                <a:latin typeface="微软雅黑" panose="020B0503020204020204" pitchFamily="34" charset="-122"/>
                <a:ea typeface="微软雅黑" panose="020B0503020204020204" pitchFamily="34" charset="-122"/>
              </a:rPr>
              <a:t>U</a:t>
            </a:r>
            <a:r>
              <a:rPr lang="zh-CN" altLang="en-US" b="0" i="0" dirty="0">
                <a:solidFill>
                  <a:srgbClr val="1A1C1E"/>
                </a:solidFill>
                <a:effectLst/>
                <a:latin typeface="微软雅黑" panose="020B0503020204020204" pitchFamily="34" charset="-122"/>
                <a:ea typeface="微软雅黑" panose="020B0503020204020204" pitchFamily="34" charset="-122"/>
              </a:rPr>
              <a:t>型的连接强度变化曲线。</a:t>
            </a:r>
          </a:p>
          <a:p>
            <a:pPr algn="l">
              <a:buFont typeface="+mj-lt"/>
              <a:buAutoNum type="arabicPeriod"/>
            </a:pPr>
            <a:r>
              <a:rPr lang="zh-CN" altLang="en-US" b="1" i="0" dirty="0">
                <a:solidFill>
                  <a:srgbClr val="1A1C1E"/>
                </a:solidFill>
                <a:effectLst/>
                <a:latin typeface="微软雅黑" panose="020B0503020204020204" pitchFamily="34" charset="-122"/>
                <a:ea typeface="微软雅黑" panose="020B0503020204020204" pitchFamily="34" charset="-122"/>
              </a:rPr>
              <a:t>个体指纹（</a:t>
            </a:r>
            <a:r>
              <a:rPr lang="en-US" altLang="zh-CN" b="1" i="0" dirty="0">
                <a:solidFill>
                  <a:srgbClr val="1A1C1E"/>
                </a:solidFill>
                <a:effectLst/>
                <a:latin typeface="微软雅黑" panose="020B0503020204020204" pitchFamily="34" charset="-122"/>
                <a:ea typeface="微软雅黑" panose="020B0503020204020204" pitchFamily="34" charset="-122"/>
              </a:rPr>
              <a:t>Fingerprinting</a:t>
            </a:r>
            <a:r>
              <a:rPr lang="zh-CN" altLang="en-US" b="1" i="0" dirty="0">
                <a:solidFill>
                  <a:srgbClr val="1A1C1E"/>
                </a:solidFill>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 最关键的是，我们生成的未来网络必须保留该受试者的独特特征，而不是变成一张“大众脸”。这也是我们要重点优化的方向。</a:t>
            </a:r>
          </a:p>
          <a:p>
            <a:pPr algn="l"/>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A0C826B-6D2A-A510-CD2C-5393EFF4EA49}"/>
              </a:ext>
            </a:extLst>
          </p:cNvPr>
          <p:cNvSpPr>
            <a:spLocks noGrp="1"/>
          </p:cNvSpPr>
          <p:nvPr>
            <p:ph type="sldNum" sz="quarter" idx="5"/>
          </p:nvPr>
        </p:nvSpPr>
        <p:spPr/>
        <p:txBody>
          <a:bodyPr/>
          <a:lstStyle/>
          <a:p>
            <a:fld id="{42A0AB4E-63C4-9548-A330-CCCE1C9D7716}" type="slidenum">
              <a:rPr kumimoji="1" lang="zh-CN" altLang="en-US" smtClean="0"/>
              <a:t>18</a:t>
            </a:fld>
            <a:endParaRPr kumimoji="1" lang="zh-CN" altLang="en-US"/>
          </a:p>
        </p:txBody>
      </p:sp>
    </p:spTree>
    <p:extLst>
      <p:ext uri="{BB962C8B-B14F-4D97-AF65-F5344CB8AC3E}">
        <p14:creationId xmlns:p14="http://schemas.microsoft.com/office/powerpoint/2010/main" val="2408877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19</a:t>
            </a:fld>
            <a:endParaRPr kumimoji="1" lang="zh-CN" altLang="en-US"/>
          </a:p>
        </p:txBody>
      </p:sp>
    </p:spTree>
    <p:extLst>
      <p:ext uri="{BB962C8B-B14F-4D97-AF65-F5344CB8AC3E}">
        <p14:creationId xmlns:p14="http://schemas.microsoft.com/office/powerpoint/2010/main" val="11875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人类脑网络是理解大脑中每个神经单元动态和功能的基础。它包含两个基本的成份，节点，就是神经单元，边，就是神经单元之间的连接。在宏观尺度上，网络神经科学认为节点是脑区，边是脑区间的连接。白质纤维束是脑网络的结构基础。</a:t>
            </a:r>
            <a:r>
              <a:rPr lang="en-US" altLang="zh-CN" dirty="0">
                <a:latin typeface="微软雅黑" panose="020B0503020204020204" pitchFamily="34" charset="-122"/>
                <a:ea typeface="微软雅黑" panose="020B0503020204020204" pitchFamily="34" charset="-122"/>
              </a:rPr>
              <a:t>Diffusion MRI</a:t>
            </a:r>
            <a:r>
              <a:rPr lang="zh-CN" altLang="en-US" dirty="0">
                <a:latin typeface="微软雅黑" panose="020B0503020204020204" pitchFamily="34" charset="-122"/>
                <a:ea typeface="微软雅黑" panose="020B0503020204020204" pitchFamily="34" charset="-122"/>
              </a:rPr>
              <a:t>是目前唯一</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3</a:t>
            </a:fld>
            <a:endParaRPr kumimoji="1" lang="zh-CN" altLang="en-US"/>
          </a:p>
        </p:txBody>
      </p:sp>
    </p:spTree>
    <p:extLst>
      <p:ext uri="{BB962C8B-B14F-4D97-AF65-F5344CB8AC3E}">
        <p14:creationId xmlns:p14="http://schemas.microsoft.com/office/powerpoint/2010/main" val="206186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ts val="1500"/>
              </a:lnSpc>
              <a:spcBef>
                <a:spcPts val="0"/>
              </a:spcBef>
              <a:spcAft>
                <a:spcPts val="225"/>
              </a:spcAft>
              <a:buClrTx/>
              <a:buSzTx/>
              <a:buFont typeface="Arial" panose="020B0604020202020204" pitchFamily="34" charset="0"/>
              <a:buNone/>
              <a:tabLst/>
              <a:defRPr/>
            </a:pPr>
            <a:r>
              <a:rPr lang="en-US" altLang="zh-CN" b="0" i="0" dirty="0">
                <a:solidFill>
                  <a:srgbClr val="1A1C1E"/>
                </a:solidFill>
                <a:effectLst/>
                <a:latin typeface="微软雅黑" panose="020B0503020204020204" pitchFamily="34" charset="-122"/>
                <a:ea typeface="微软雅黑" panose="020B0503020204020204" pitchFamily="34" charset="-122"/>
              </a:rPr>
              <a:t>Brain</a:t>
            </a:r>
            <a:r>
              <a:rPr lang="zh-CN" altLang="en-US" b="0" i="0" dirty="0">
                <a:solidFill>
                  <a:srgbClr val="1A1C1E"/>
                </a:solidFill>
                <a:effectLst/>
                <a:latin typeface="微软雅黑" panose="020B0503020204020204" pitchFamily="34" charset="-122"/>
                <a:ea typeface="微软雅黑" panose="020B0503020204020204" pitchFamily="34" charset="-122"/>
              </a:rPr>
              <a:t> </a:t>
            </a:r>
            <a:r>
              <a:rPr lang="en-US" altLang="zh-CN" b="0" i="0" dirty="0">
                <a:solidFill>
                  <a:srgbClr val="1A1C1E"/>
                </a:solidFill>
                <a:effectLst/>
                <a:latin typeface="微软雅黑" panose="020B0503020204020204" pitchFamily="34" charset="-122"/>
                <a:ea typeface="微软雅黑" panose="020B0503020204020204" pitchFamily="34" charset="-122"/>
              </a:rPr>
              <a:t>chart</a:t>
            </a:r>
            <a:r>
              <a:rPr lang="zh-CN" altLang="en-US" b="0" i="0" dirty="0">
                <a:solidFill>
                  <a:srgbClr val="1A1C1E"/>
                </a:solidFill>
                <a:effectLst/>
                <a:latin typeface="微软雅黑" panose="020B0503020204020204" pitchFamily="34" charset="-122"/>
                <a:ea typeface="微软雅黑" panose="020B0503020204020204" pitchFamily="34" charset="-122"/>
              </a:rPr>
              <a:t>最近利用 </a:t>
            </a:r>
            <a:r>
              <a:rPr lang="en-US" altLang="zh-CN" b="0" i="0" dirty="0">
                <a:solidFill>
                  <a:srgbClr val="1A1C1E"/>
                </a:solidFill>
                <a:effectLst/>
                <a:latin typeface="微软雅黑" panose="020B0503020204020204" pitchFamily="34" charset="-122"/>
                <a:ea typeface="微软雅黑" panose="020B0503020204020204" pitchFamily="34" charset="-122"/>
              </a:rPr>
              <a:t>10</a:t>
            </a:r>
            <a:r>
              <a:rPr lang="zh-CN" altLang="en-US" b="0" i="0" dirty="0">
                <a:solidFill>
                  <a:srgbClr val="1A1C1E"/>
                </a:solidFill>
                <a:effectLst/>
                <a:latin typeface="微软雅黑" panose="020B0503020204020204" pitchFamily="34" charset="-122"/>
                <a:ea typeface="微软雅黑" panose="020B0503020204020204" pitchFamily="34" charset="-122"/>
              </a:rPr>
              <a:t>万</a:t>
            </a:r>
            <a:r>
              <a:rPr lang="en-US" altLang="zh-CN" b="0" i="0" dirty="0">
                <a:solidFill>
                  <a:srgbClr val="1A1C1E"/>
                </a:solidFill>
                <a:effectLst/>
                <a:latin typeface="微软雅黑" panose="020B0503020204020204" pitchFamily="34" charset="-122"/>
                <a:ea typeface="微软雅黑" panose="020B0503020204020204" pitchFamily="34" charset="-122"/>
              </a:rPr>
              <a:t>+ </a:t>
            </a:r>
            <a:r>
              <a:rPr lang="zh-CN" altLang="en-US" b="0" i="0" dirty="0">
                <a:solidFill>
                  <a:srgbClr val="1A1C1E"/>
                </a:solidFill>
                <a:effectLst/>
                <a:latin typeface="微软雅黑" panose="020B0503020204020204" pitchFamily="34" charset="-122"/>
                <a:ea typeface="微软雅黑" panose="020B0503020204020204" pitchFamily="34" charset="-122"/>
              </a:rPr>
              <a:t>核磁扫描数据，基于皮层厚度、皮层表面积、皮层体积等单一形态学指标，绘制了大脑的“生长曲线”，基于这个曲线我们可以知道个体大脑结构相对于人群发育轨迹的偏离程度，</a:t>
            </a:r>
            <a:r>
              <a:rPr lang="zh-CN" altLang="en-US" dirty="0">
                <a:effectLst/>
                <a:latin typeface="微软雅黑" panose="020B0503020204020204" pitchFamily="34" charset="-122"/>
                <a:ea typeface="微软雅黑" panose="020B0503020204020204" pitchFamily="34" charset="-122"/>
              </a:rPr>
              <a:t>显示出个体在纵向随访中的排名高度稳定。</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它只能计算个体当前在群体水平中的位置，不能预测个体的发育轨迹。有研究表明基于横断面推断的脑发育曲线，低估了个体纵向随访中观察到的变化幅度</a:t>
            </a:r>
          </a:p>
          <a:p>
            <a:pPr algn="l"/>
            <a:r>
              <a:rPr lang="zh-CN" altLang="en-US" dirty="0">
                <a:latin typeface="微软雅黑" panose="020B0503020204020204" pitchFamily="34" charset="-122"/>
                <a:ea typeface="微软雅黑" panose="020B0503020204020204" pitchFamily="34" charset="-122"/>
              </a:rPr>
              <a:t>它描述的是群体的平均趋势，无法刻画本体独特的发育动力学。</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这些曲线通常分别“皮层厚度”或“体积”，缺乏不同脑特征间关联的综合建模，这种单变量视角无法揭示不同脑结构之间的复杂作用与协同发育的模式。</a:t>
            </a:r>
            <a:endParaRPr lang="en-US" altLang="zh-CN" dirty="0">
              <a:latin typeface="微软雅黑" panose="020B0503020204020204" pitchFamily="34" charset="-122"/>
              <a:ea typeface="微软雅黑" panose="020B0503020204020204" pitchFamily="34" charset="-122"/>
            </a:endParaRPr>
          </a:p>
          <a:p>
            <a:pPr algn="l"/>
            <a:r>
              <a:rPr lang="zh-CN" altLang="en-US" b="0" i="0" dirty="0">
                <a:solidFill>
                  <a:srgbClr val="1A1C1E"/>
                </a:solidFill>
                <a:effectLst/>
                <a:latin typeface="微软雅黑" panose="020B0503020204020204" pitchFamily="34" charset="-122"/>
                <a:ea typeface="微软雅黑" panose="020B0503020204020204" pitchFamily="34" charset="-122"/>
              </a:rPr>
              <a:t>因此，我们需要从“描述群体趋势”转向“捕捉个体动态”。</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4</a:t>
            </a:fld>
            <a:endParaRPr kumimoji="1" lang="zh-CN" altLang="en-US"/>
          </a:p>
        </p:txBody>
      </p:sp>
    </p:spTree>
    <p:extLst>
      <p:ext uri="{BB962C8B-B14F-4D97-AF65-F5344CB8AC3E}">
        <p14:creationId xmlns:p14="http://schemas.microsoft.com/office/powerpoint/2010/main" val="1213869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36EE1-245F-B16F-7235-3EC00AC592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8E36E7-7266-2A32-BE15-1687542767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704F3E-E9F3-345A-2C65-D2BEEEBC8D80}"/>
              </a:ext>
            </a:extLst>
          </p:cNvPr>
          <p:cNvSpPr>
            <a:spLocks noGrp="1"/>
          </p:cNvSpPr>
          <p:nvPr>
            <p:ph type="body" idx="1"/>
          </p:nvPr>
        </p:nvSpPr>
        <p:spPr/>
        <p:txBody>
          <a:bodyPr/>
          <a:lstStyle/>
          <a:p>
            <a:pPr marL="0" marR="0" lvl="0" indent="0" algn="l" defTabSz="914400" rtl="0" eaLnBrk="1" fontAlgn="auto" latinLnBrk="0" hangingPunct="1">
              <a:lnSpc>
                <a:spcPts val="1500"/>
              </a:lnSpc>
              <a:spcBef>
                <a:spcPts val="0"/>
              </a:spcBef>
              <a:spcAft>
                <a:spcPts val="225"/>
              </a:spcAft>
              <a:buClrTx/>
              <a:buSzTx/>
              <a:buFont typeface="Arial" panose="020B0604020202020204" pitchFamily="34" charset="0"/>
              <a:buNone/>
              <a:tabLst/>
              <a:defRPr/>
            </a:pPr>
            <a:r>
              <a:rPr lang="zh-CN" altLang="en-US" b="0" i="0" dirty="0">
                <a:solidFill>
                  <a:srgbClr val="1A1C1E"/>
                </a:solidFill>
                <a:effectLst/>
                <a:latin typeface="微软雅黑" panose="020B0503020204020204" pitchFamily="34" charset="-122"/>
                <a:ea typeface="微软雅黑" panose="020B0503020204020204" pitchFamily="34" charset="-122"/>
              </a:rPr>
              <a:t>青少年时期是大脑发育的“重塑期”（</a:t>
            </a:r>
            <a:r>
              <a:rPr lang="en-US" altLang="zh-CN" b="0" i="0" dirty="0">
                <a:solidFill>
                  <a:srgbClr val="1A1C1E"/>
                </a:solidFill>
                <a:effectLst/>
                <a:latin typeface="微软雅黑" panose="020B0503020204020204" pitchFamily="34" charset="-122"/>
                <a:ea typeface="微软雅黑" panose="020B0503020204020204" pitchFamily="34" charset="-122"/>
              </a:rPr>
              <a:t>Rewiring Phase</a:t>
            </a:r>
            <a:r>
              <a:rPr lang="zh-CN" altLang="en-US" b="0" i="0" dirty="0">
                <a:solidFill>
                  <a:srgbClr val="1A1C1E"/>
                </a:solidFill>
                <a:effectLst/>
                <a:latin typeface="微软雅黑" panose="020B0503020204020204" pitchFamily="34" charset="-122"/>
                <a:ea typeface="微软雅黑" panose="020B0503020204020204" pitchFamily="34" charset="-122"/>
              </a:rPr>
              <a:t>），主要优化（</a:t>
            </a:r>
            <a:r>
              <a:rPr lang="en" altLang="zh-CN" b="0" i="0" dirty="0">
                <a:solidFill>
                  <a:srgbClr val="1A1C1E"/>
                </a:solidFill>
                <a:effectLst/>
                <a:latin typeface="微软雅黑" panose="020B0503020204020204" pitchFamily="34" charset="-122"/>
                <a:ea typeface="微软雅黑" panose="020B0503020204020204" pitchFamily="34" charset="-122"/>
              </a:rPr>
              <a:t>Optimization</a:t>
            </a:r>
            <a:r>
              <a:rPr lang="zh-CN" altLang="en" b="0" i="0" dirty="0">
                <a:solidFill>
                  <a:srgbClr val="1A1C1E"/>
                </a:solidFill>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的过程。</a:t>
            </a:r>
            <a:endParaRPr lang="en-US" altLang="zh-CN" b="0" i="0" dirty="0">
              <a:solidFill>
                <a:srgbClr val="1A1C1E"/>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1500"/>
              </a:lnSpc>
              <a:spcBef>
                <a:spcPts val="0"/>
              </a:spcBef>
              <a:spcAft>
                <a:spcPts val="225"/>
              </a:spcAft>
              <a:buClrTx/>
              <a:buSzTx/>
              <a:buFont typeface="Arial" panose="020B0604020202020204" pitchFamily="34" charset="0"/>
              <a:buNone/>
              <a:tabLst/>
              <a:defRPr/>
            </a:pPr>
            <a:r>
              <a:rPr lang="zh-CN" altLang="en-US" b="0" i="0" dirty="0">
                <a:solidFill>
                  <a:srgbClr val="1A1C1E"/>
                </a:solidFill>
                <a:effectLst/>
                <a:latin typeface="微软雅黑" panose="020B0503020204020204" pitchFamily="34" charset="-122"/>
                <a:ea typeface="微软雅黑" panose="020B0503020204020204" pitchFamily="34" charset="-122"/>
              </a:rPr>
              <a:t>修剪：大脑会剪掉那些不常用的神经连接，导致灰质变薄（皮层厚度下降）。</a:t>
            </a:r>
            <a:endParaRPr lang="en-US" altLang="zh-CN" b="0" i="0" dirty="0">
              <a:solidFill>
                <a:srgbClr val="1A1C1E"/>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1500"/>
              </a:lnSpc>
              <a:spcBef>
                <a:spcPts val="0"/>
              </a:spcBef>
              <a:spcAft>
                <a:spcPts val="225"/>
              </a:spcAft>
              <a:buClrTx/>
              <a:buSzTx/>
              <a:buFont typeface="Arial" panose="020B0604020202020204" pitchFamily="34" charset="0"/>
              <a:buNone/>
              <a:tabLst/>
              <a:defRPr/>
            </a:pPr>
            <a:r>
              <a:rPr lang="zh-CN" altLang="en-US" b="0" i="0" dirty="0">
                <a:solidFill>
                  <a:srgbClr val="1A1C1E"/>
                </a:solidFill>
                <a:effectLst/>
                <a:latin typeface="微软雅黑" panose="020B0503020204020204" pitchFamily="34" charset="-122"/>
                <a:ea typeface="微软雅黑" panose="020B0503020204020204" pitchFamily="34" charset="-122"/>
              </a:rPr>
              <a:t>髓鞘化：给重要的神经通路包上绝缘层（白质），让信号传输更快（连接强度增加）。</a:t>
            </a:r>
            <a:endParaRPr lang="en-US" altLang="zh-CN" b="0" i="0" dirty="0">
              <a:solidFill>
                <a:srgbClr val="1A1C1E"/>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1500"/>
              </a:lnSpc>
              <a:spcBef>
                <a:spcPts val="0"/>
              </a:spcBef>
              <a:spcAft>
                <a:spcPts val="225"/>
              </a:spcAft>
              <a:buClrTx/>
              <a:buSzTx/>
              <a:buFont typeface="Arial" panose="020B0604020202020204" pitchFamily="34" charset="0"/>
              <a:buNone/>
              <a:tabLst/>
              <a:defRPr/>
            </a:pPr>
            <a:r>
              <a:rPr lang="zh-CN" altLang="en-US" b="0" i="0" dirty="0">
                <a:solidFill>
                  <a:srgbClr val="1A1C1E"/>
                </a:solidFill>
                <a:effectLst/>
                <a:latin typeface="微软雅黑" panose="020B0503020204020204" pitchFamily="34" charset="-122"/>
                <a:ea typeface="微软雅黑" panose="020B0503020204020204" pitchFamily="34" charset="-122"/>
              </a:rPr>
              <a:t>大脑不是孤立的区域，而是像互联网一样的复杂网络。青春期的核心变化是</a:t>
            </a:r>
            <a:r>
              <a:rPr lang="zh-CN" altLang="en-US" b="1" i="0" dirty="0">
                <a:solidFill>
                  <a:srgbClr val="1A1C1E"/>
                </a:solidFill>
                <a:effectLst/>
                <a:latin typeface="微软雅黑" panose="020B0503020204020204" pitchFamily="34" charset="-122"/>
                <a:ea typeface="微软雅黑" panose="020B0503020204020204" pitchFamily="34" charset="-122"/>
              </a:rPr>
              <a:t>网络拓扑的重组</a:t>
            </a:r>
            <a:r>
              <a:rPr lang="zh-CN" altLang="en-US" b="0" i="0" dirty="0">
                <a:solidFill>
                  <a:srgbClr val="1A1C1E"/>
                </a:solidFill>
                <a:effectLst/>
                <a:latin typeface="微软雅黑" panose="020B0503020204020204" pitchFamily="34" charset="-122"/>
                <a:ea typeface="微软雅黑" panose="020B0503020204020204" pitchFamily="34" charset="-122"/>
              </a:rPr>
              <a:t>。</a:t>
            </a:r>
            <a:endParaRPr lang="en-US" altLang="zh-CN" b="0" i="0" dirty="0">
              <a:solidFill>
                <a:srgbClr val="1A1C1E"/>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1500"/>
              </a:lnSpc>
              <a:spcBef>
                <a:spcPts val="0"/>
              </a:spcBef>
              <a:spcAft>
                <a:spcPts val="225"/>
              </a:spcAft>
              <a:buClrTx/>
              <a:buSzTx/>
              <a:buFont typeface="Arial" panose="020B0604020202020204" pitchFamily="34" charset="0"/>
              <a:buNone/>
              <a:tabLst/>
              <a:defRPr/>
            </a:pPr>
            <a:r>
              <a:rPr lang="zh-CN" altLang="en-US" b="0" i="0" dirty="0">
                <a:solidFill>
                  <a:srgbClr val="1A1C1E"/>
                </a:solidFill>
                <a:effectLst/>
                <a:latin typeface="微软雅黑" panose="020B0503020204020204" pitchFamily="34" charset="-122"/>
                <a:ea typeface="微软雅黑" panose="020B0503020204020204" pitchFamily="34" charset="-122"/>
              </a:rPr>
              <a:t>可以发现大脑的纤维束在以一个比较明显的趋势进行发育、重组，我们之前的工作证明在大尺度网络上结构连接的发育有着比较特殊的模式。</a:t>
            </a:r>
            <a:endParaRPr lang="en-US" altLang="zh-CN" b="0" i="0" dirty="0">
              <a:solidFill>
                <a:srgbClr val="1A1C1E"/>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1500"/>
              </a:lnSpc>
              <a:spcBef>
                <a:spcPts val="0"/>
              </a:spcBef>
              <a:spcAft>
                <a:spcPts val="225"/>
              </a:spcAft>
              <a:buClrTx/>
              <a:buSzTx/>
              <a:buFont typeface="Arial" panose="020B0604020202020204" pitchFamily="34" charset="0"/>
              <a:buNone/>
              <a:tabLst/>
              <a:defRPr/>
            </a:pPr>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07E52E55-6450-9184-AC11-899DE257AEFB}"/>
              </a:ext>
            </a:extLst>
          </p:cNvPr>
          <p:cNvSpPr>
            <a:spLocks noGrp="1"/>
          </p:cNvSpPr>
          <p:nvPr>
            <p:ph type="sldNum" sz="quarter" idx="5"/>
          </p:nvPr>
        </p:nvSpPr>
        <p:spPr/>
        <p:txBody>
          <a:bodyPr/>
          <a:lstStyle/>
          <a:p>
            <a:fld id="{42A0AB4E-63C4-9548-A330-CCCE1C9D7716}" type="slidenum">
              <a:rPr kumimoji="1" lang="zh-CN" altLang="en-US" smtClean="0"/>
              <a:t>5</a:t>
            </a:fld>
            <a:endParaRPr kumimoji="1" lang="zh-CN" altLang="en-US"/>
          </a:p>
        </p:txBody>
      </p:sp>
    </p:spTree>
    <p:extLst>
      <p:ext uri="{BB962C8B-B14F-4D97-AF65-F5344CB8AC3E}">
        <p14:creationId xmlns:p14="http://schemas.microsoft.com/office/powerpoint/2010/main" val="2726170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0F4B0-9C15-F957-54EC-A71BE55AC0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38B060-BF62-EC3A-C5BD-3351220C67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7B509F-8B2B-9A24-B15E-BFCE6D50BBA7}"/>
              </a:ext>
            </a:extLst>
          </p:cNvPr>
          <p:cNvSpPr>
            <a:spLocks noGrp="1"/>
          </p:cNvSpPr>
          <p:nvPr>
            <p:ph type="body" idx="1"/>
          </p:nvPr>
        </p:nvSpPr>
        <p:spPr/>
        <p:txBody>
          <a:bodyPr/>
          <a:lstStyle/>
          <a:p>
            <a:pPr algn="l">
              <a:lnSpc>
                <a:spcPts val="1500"/>
              </a:lnSpc>
              <a:spcAft>
                <a:spcPts val="225"/>
              </a:spcAft>
              <a:buFont typeface="Arial" panose="020B0604020202020204" pitchFamily="34" charset="0"/>
              <a:buNone/>
            </a:pPr>
            <a:r>
              <a:rPr lang="zh-CN" altLang="en-US" b="0" i="0" dirty="0">
                <a:solidFill>
                  <a:srgbClr val="1A1C1E"/>
                </a:solidFill>
                <a:effectLst/>
                <a:latin typeface="微软雅黑" panose="020B0503020204020204" pitchFamily="34" charset="-122"/>
                <a:ea typeface="微软雅黑" panose="020B0503020204020204" pitchFamily="34" charset="-122"/>
              </a:rPr>
              <a:t>在已有的研究中，皮层形态的成熟（如皮层变薄）与结构连接的强度是</a:t>
            </a:r>
            <a:r>
              <a:rPr lang="zh-CN" altLang="en-US" b="1" i="0" dirty="0">
                <a:solidFill>
                  <a:srgbClr val="1A1C1E"/>
                </a:solidFill>
                <a:effectLst/>
                <a:latin typeface="微软雅黑" panose="020B0503020204020204" pitchFamily="34" charset="-122"/>
                <a:ea typeface="微软雅黑" panose="020B0503020204020204" pitchFamily="34" charset="-122"/>
              </a:rPr>
              <a:t>高度耦合</a:t>
            </a:r>
            <a:r>
              <a:rPr lang="zh-CN" altLang="en-US" b="0" i="0" dirty="0">
                <a:solidFill>
                  <a:srgbClr val="1A1C1E"/>
                </a:solidFill>
                <a:effectLst/>
                <a:latin typeface="微软雅黑" panose="020B0503020204020204" pitchFamily="34" charset="-122"/>
                <a:ea typeface="微软雅黑" panose="020B0503020204020204" pitchFamily="34" charset="-122"/>
              </a:rPr>
              <a:t>的。</a:t>
            </a:r>
            <a:r>
              <a:rPr lang="zh-CN" altLang="en-US" b="0" i="0" dirty="0">
                <a:solidFill>
                  <a:srgbClr val="303030"/>
                </a:solidFill>
                <a:effectLst/>
                <a:latin typeface="微软雅黑" panose="020B0503020204020204" pitchFamily="34" charset="-122"/>
                <a:ea typeface="微软雅黑" panose="020B0503020204020204" pitchFamily="34" charset="-122"/>
              </a:rPr>
              <a:t>随着皮层区域功能的特化（表现为灰质体积</a:t>
            </a:r>
            <a:r>
              <a:rPr lang="en-US" altLang="zh-CN" b="0" i="0" dirty="0">
                <a:solidFill>
                  <a:srgbClr val="303030"/>
                </a:solidFill>
                <a:effectLst/>
                <a:latin typeface="微软雅黑" panose="020B0503020204020204" pitchFamily="34" charset="-122"/>
                <a:ea typeface="微软雅黑" panose="020B0503020204020204" pitchFamily="34" charset="-122"/>
              </a:rPr>
              <a:t>/</a:t>
            </a:r>
            <a:r>
              <a:rPr lang="zh-CN" altLang="en-US" b="0" i="0" dirty="0">
                <a:solidFill>
                  <a:srgbClr val="303030"/>
                </a:solidFill>
                <a:effectLst/>
                <a:latin typeface="微软雅黑" panose="020B0503020204020204" pitchFamily="34" charset="-122"/>
                <a:ea typeface="微软雅黑" panose="020B0503020204020204" pitchFamily="34" charset="-122"/>
              </a:rPr>
              <a:t>厚度改变），不需要的神经连接会被修剪，从而导致结构连接权重的改变。</a:t>
            </a:r>
            <a:endParaRPr lang="en-US" altLang="zh-CN" b="1" dirty="0">
              <a:effectLst/>
              <a:latin typeface="微软雅黑" panose="020B0503020204020204" pitchFamily="34" charset="-122"/>
              <a:ea typeface="微软雅黑" panose="020B0503020204020204" pitchFamily="34" charset="-122"/>
            </a:endParaRPr>
          </a:p>
          <a:p>
            <a:pPr algn="l">
              <a:lnSpc>
                <a:spcPts val="1500"/>
              </a:lnSpc>
              <a:spcAft>
                <a:spcPts val="225"/>
              </a:spcAft>
              <a:buFont typeface="Arial" panose="020B0604020202020204" pitchFamily="34" charset="0"/>
              <a:buNone/>
            </a:pPr>
            <a:r>
              <a:rPr lang="en" altLang="zh-CN" b="1" i="0" dirty="0">
                <a:solidFill>
                  <a:srgbClr val="1A1C1E"/>
                </a:solidFill>
                <a:effectLst/>
                <a:latin typeface="微软雅黑" panose="020B0503020204020204" pitchFamily="34" charset="-122"/>
                <a:ea typeface="微软雅黑" panose="020B0503020204020204" pitchFamily="34" charset="-122"/>
              </a:rPr>
              <a:t>Tension Theory (</a:t>
            </a:r>
            <a:r>
              <a:rPr lang="zh-CN" altLang="en-US" b="1" i="0" dirty="0">
                <a:solidFill>
                  <a:srgbClr val="1A1C1E"/>
                </a:solidFill>
                <a:effectLst/>
                <a:latin typeface="微软雅黑" panose="020B0503020204020204" pitchFamily="34" charset="-122"/>
                <a:ea typeface="微软雅黑" panose="020B0503020204020204" pitchFamily="34" charset="-122"/>
              </a:rPr>
              <a:t>张力学说</a:t>
            </a:r>
            <a:r>
              <a:rPr lang="en-US" altLang="zh-CN" b="1" i="0" dirty="0">
                <a:solidFill>
                  <a:srgbClr val="1A1C1E"/>
                </a:solidFill>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 神经纤维的物理拉力会改变大脑皮层的折叠形状。</a:t>
            </a:r>
            <a:endParaRPr lang="en-US" altLang="zh-CN" b="0" i="0" dirty="0">
              <a:solidFill>
                <a:srgbClr val="1A1C1E"/>
              </a:solidFill>
              <a:effectLst/>
              <a:latin typeface="微软雅黑" panose="020B0503020204020204" pitchFamily="34" charset="-122"/>
              <a:ea typeface="微软雅黑" panose="020B0503020204020204" pitchFamily="34" charset="-122"/>
            </a:endParaRPr>
          </a:p>
          <a:p>
            <a:pPr algn="l">
              <a:lnSpc>
                <a:spcPts val="1500"/>
              </a:lnSpc>
              <a:spcAft>
                <a:spcPts val="225"/>
              </a:spcAft>
              <a:buFont typeface="Arial" panose="020B0604020202020204" pitchFamily="34" charset="0"/>
              <a:buNone/>
            </a:pPr>
            <a:r>
              <a:rPr lang="en" altLang="zh-CN" b="1" i="0" dirty="0">
                <a:solidFill>
                  <a:srgbClr val="1A1C1E"/>
                </a:solidFill>
                <a:effectLst/>
                <a:latin typeface="微软雅黑" panose="020B0503020204020204" pitchFamily="34" charset="-122"/>
                <a:ea typeface="微软雅黑" panose="020B0503020204020204" pitchFamily="34" charset="-122"/>
              </a:rPr>
              <a:t>Structure constraints Function:</a:t>
            </a:r>
            <a:r>
              <a:rPr lang="en" altLang="zh-CN" b="0" i="0" dirty="0">
                <a:solidFill>
                  <a:srgbClr val="1A1C1E"/>
                </a:solidFill>
                <a:effectLst/>
                <a:latin typeface="微软雅黑" panose="020B0503020204020204" pitchFamily="34" charset="-122"/>
                <a:ea typeface="微软雅黑" panose="020B0503020204020204" pitchFamily="34" charset="-122"/>
              </a:rPr>
              <a:t> </a:t>
            </a:r>
            <a:r>
              <a:rPr lang="zh-CN" altLang="en-US" b="0" i="0" dirty="0">
                <a:solidFill>
                  <a:srgbClr val="1A1C1E"/>
                </a:solidFill>
                <a:effectLst/>
                <a:latin typeface="微软雅黑" panose="020B0503020204020204" pitchFamily="34" charset="-122"/>
                <a:ea typeface="微软雅黑" panose="020B0503020204020204" pitchFamily="34" charset="-122"/>
              </a:rPr>
              <a:t>皮层的变薄往往发生在连接最密集的“交通枢纽”区域。</a:t>
            </a:r>
            <a:endParaRPr lang="en-US" altLang="zh-CN" b="0" i="0" dirty="0">
              <a:solidFill>
                <a:srgbClr val="1A1C1E"/>
              </a:solidFill>
              <a:effectLst/>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b="1" dirty="0">
                <a:effectLst/>
                <a:latin typeface="微软雅黑" panose="020B0503020204020204" pitchFamily="34" charset="-122"/>
                <a:ea typeface="微软雅黑" panose="020B0503020204020204" pitchFamily="34" charset="-122"/>
              </a:rPr>
              <a:t>皮层减薄主要发生在额顶异模态联络区</a:t>
            </a:r>
            <a:r>
              <a:rPr lang="zh-CN" altLang="en-US" dirty="0">
                <a:effectLst/>
                <a:latin typeface="微软雅黑" panose="020B0503020204020204" pitchFamily="34" charset="-122"/>
                <a:ea typeface="微软雅黑" panose="020B0503020204020204" pitchFamily="34" charset="-122"/>
              </a:rPr>
              <a:t>，这些区域的减薄模式可以用其在大脑</a:t>
            </a:r>
            <a:r>
              <a:rPr lang="zh-CN" altLang="en-US" b="1" dirty="0">
                <a:effectLst/>
                <a:latin typeface="微软雅黑" panose="020B0503020204020204" pitchFamily="34" charset="-122"/>
                <a:ea typeface="微软雅黑" panose="020B0503020204020204" pitchFamily="34" charset="-122"/>
              </a:rPr>
              <a:t>白质连接网络</a:t>
            </a:r>
            <a:r>
              <a:rPr lang="zh-CN" altLang="en-US" dirty="0">
                <a:effectLst/>
                <a:latin typeface="微软雅黑" panose="020B0503020204020204" pitchFamily="34" charset="-122"/>
                <a:ea typeface="微软雅黑" panose="020B0503020204020204" pitchFamily="34" charset="-122"/>
              </a:rPr>
              <a:t>中的地位来解释：它们处于网络中高连接的枢纽位置，受到更强的结构网络约束。</a:t>
            </a:r>
            <a:endParaRPr lang="en-US" altLang="zh-CN" dirty="0">
              <a:effectLst/>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b="0" i="0" dirty="0">
                <a:solidFill>
                  <a:srgbClr val="1A1C1E"/>
                </a:solidFill>
                <a:effectLst/>
                <a:latin typeface="微软雅黑" panose="020B0503020204020204" pitchFamily="34" charset="-122"/>
                <a:ea typeface="微软雅黑" panose="020B0503020204020204" pitchFamily="34" charset="-122"/>
              </a:rPr>
              <a:t>现有的生成模型大多将“节点特征”和“连接矩阵”视为独立的变量进行预测，</a:t>
            </a:r>
            <a:r>
              <a:rPr lang="zh-CN" altLang="en-US" b="1" i="0" dirty="0">
                <a:solidFill>
                  <a:srgbClr val="1A1C1E"/>
                </a:solidFill>
                <a:effectLst/>
                <a:latin typeface="微软雅黑" panose="020B0503020204020204" pitchFamily="34" charset="-122"/>
                <a:ea typeface="微软雅黑" panose="020B0503020204020204" pitchFamily="34" charset="-122"/>
              </a:rPr>
              <a:t>丢失了这种关键的生物物理耦合机制</a:t>
            </a:r>
            <a:r>
              <a:rPr lang="zh-CN" altLang="en-US" b="0" i="0" dirty="0">
                <a:solidFill>
                  <a:srgbClr val="1A1C1E"/>
                </a:solidFill>
                <a:effectLst/>
                <a:latin typeface="微软雅黑" panose="020B0503020204020204" pitchFamily="34" charset="-122"/>
                <a:ea typeface="微软雅黑" panose="020B0503020204020204" pitchFamily="34" charset="-122"/>
              </a:rPr>
              <a:t>。</a:t>
            </a:r>
            <a:endParaRPr lang="zh-CN" altLang="en-US" dirty="0">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B16C1CB-38D5-CF2B-8244-41D873BACB09}"/>
              </a:ext>
            </a:extLst>
          </p:cNvPr>
          <p:cNvSpPr>
            <a:spLocks noGrp="1"/>
          </p:cNvSpPr>
          <p:nvPr>
            <p:ph type="sldNum" sz="quarter" idx="5"/>
          </p:nvPr>
        </p:nvSpPr>
        <p:spPr/>
        <p:txBody>
          <a:bodyPr/>
          <a:lstStyle/>
          <a:p>
            <a:fld id="{42A0AB4E-63C4-9548-A330-CCCE1C9D7716}" type="slidenum">
              <a:rPr kumimoji="1" lang="zh-CN" altLang="en-US" smtClean="0"/>
              <a:t>6</a:t>
            </a:fld>
            <a:endParaRPr kumimoji="1" lang="zh-CN" altLang="en-US"/>
          </a:p>
        </p:txBody>
      </p:sp>
    </p:spTree>
    <p:extLst>
      <p:ext uri="{BB962C8B-B14F-4D97-AF65-F5344CB8AC3E}">
        <p14:creationId xmlns:p14="http://schemas.microsoft.com/office/powerpoint/2010/main" val="2630877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33724-0F02-5A46-E5D4-AA0E311A28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B56510-CC3A-8EA7-1A3D-6F395B2B98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3C4B95-AE89-4B20-E6D3-214E2A2F3868}"/>
              </a:ext>
            </a:extLst>
          </p:cNvPr>
          <p:cNvSpPr>
            <a:spLocks noGrp="1"/>
          </p:cNvSpPr>
          <p:nvPr>
            <p:ph type="body" idx="1"/>
          </p:nvPr>
        </p:nvSpPr>
        <p:spPr/>
        <p:txBody>
          <a:bodyPr/>
          <a:lstStyle/>
          <a:p>
            <a:pPr algn="l"/>
            <a:r>
              <a:rPr lang="zh-CN" altLang="en-US" b="0" i="0" dirty="0">
                <a:solidFill>
                  <a:srgbClr val="1A1C1E"/>
                </a:solidFill>
                <a:effectLst/>
                <a:latin typeface="微软雅黑" panose="020B0503020204020204" pitchFamily="34" charset="-122"/>
                <a:ea typeface="微软雅黑" panose="020B0503020204020204" pitchFamily="34" charset="-122"/>
              </a:rPr>
              <a:t>总结起来，我们要解决三大核心挑战：</a:t>
            </a:r>
          </a:p>
          <a:p>
            <a:pPr algn="l">
              <a:buFont typeface="+mj-lt"/>
              <a:buAutoNum type="arabicPeriod"/>
            </a:pPr>
            <a:r>
              <a:rPr lang="zh-CN" altLang="en-US" b="1" i="0" dirty="0">
                <a:solidFill>
                  <a:srgbClr val="1A1C1E"/>
                </a:solidFill>
                <a:effectLst/>
                <a:latin typeface="微软雅黑" panose="020B0503020204020204" pitchFamily="34" charset="-122"/>
                <a:ea typeface="微软雅黑" panose="020B0503020204020204" pitchFamily="34" charset="-122"/>
              </a:rPr>
              <a:t>不规则采样（</a:t>
            </a:r>
            <a:r>
              <a:rPr lang="en-US" altLang="zh-CN" b="1" i="0" dirty="0">
                <a:solidFill>
                  <a:srgbClr val="1A1C1E"/>
                </a:solidFill>
                <a:effectLst/>
                <a:latin typeface="微软雅黑" panose="020B0503020204020204" pitchFamily="34" charset="-122"/>
                <a:ea typeface="微软雅黑" panose="020B0503020204020204" pitchFamily="34" charset="-122"/>
              </a:rPr>
              <a:t>Irregular Sampling</a:t>
            </a:r>
            <a:r>
              <a:rPr lang="zh-CN" altLang="en-US" b="1" i="0" dirty="0">
                <a:solidFill>
                  <a:srgbClr val="1A1C1E"/>
                </a:solidFill>
                <a:effectLst/>
                <a:latin typeface="微软雅黑" panose="020B0503020204020204" pitchFamily="34" charset="-122"/>
                <a:ea typeface="微软雅黑" panose="020B0503020204020204" pitchFamily="34" charset="-122"/>
              </a:rPr>
              <a:t>）：</a:t>
            </a:r>
            <a:r>
              <a:rPr lang="en-US" altLang="zh-CN" b="0" i="0" dirty="0">
                <a:solidFill>
                  <a:srgbClr val="1A1C1E"/>
                </a:solidFill>
                <a:effectLst/>
                <a:latin typeface="微软雅黑" panose="020B0503020204020204" pitchFamily="34" charset="-122"/>
                <a:ea typeface="微软雅黑" panose="020B0503020204020204" pitchFamily="34" charset="-122"/>
              </a:rPr>
              <a:t> </a:t>
            </a:r>
            <a:r>
              <a:rPr lang="zh-CN" altLang="en-US" b="0" i="0" dirty="0">
                <a:solidFill>
                  <a:srgbClr val="1A1C1E"/>
                </a:solidFill>
                <a:effectLst/>
                <a:latin typeface="微软雅黑" panose="020B0503020204020204" pitchFamily="34" charset="-122"/>
                <a:ea typeface="微软雅黑" panose="020B0503020204020204" pitchFamily="34" charset="-122"/>
              </a:rPr>
              <a:t>临床数据（如</a:t>
            </a:r>
            <a:r>
              <a:rPr lang="en-US" altLang="zh-CN" b="0" i="0" dirty="0">
                <a:solidFill>
                  <a:srgbClr val="1A1C1E"/>
                </a:solidFill>
                <a:effectLst/>
                <a:latin typeface="微软雅黑" panose="020B0503020204020204" pitchFamily="34" charset="-122"/>
                <a:ea typeface="微软雅黑" panose="020B0503020204020204" pitchFamily="34" charset="-122"/>
              </a:rPr>
              <a:t>ABCD</a:t>
            </a:r>
            <a:r>
              <a:rPr lang="zh-CN" altLang="en-US" b="0" i="0" dirty="0">
                <a:solidFill>
                  <a:srgbClr val="1A1C1E"/>
                </a:solidFill>
                <a:effectLst/>
                <a:latin typeface="微软雅黑" panose="020B0503020204020204" pitchFamily="34" charset="-122"/>
                <a:ea typeface="微软雅黑" panose="020B0503020204020204" pitchFamily="34" charset="-122"/>
              </a:rPr>
              <a:t>数据集）的随访时间点往往参差不齐，传统的</a:t>
            </a:r>
            <a:r>
              <a:rPr lang="en-US" altLang="zh-CN" b="0" i="0" dirty="0">
                <a:solidFill>
                  <a:srgbClr val="1A1C1E"/>
                </a:solidFill>
                <a:effectLst/>
                <a:latin typeface="微软雅黑" panose="020B0503020204020204" pitchFamily="34" charset="-122"/>
                <a:ea typeface="微软雅黑" panose="020B0503020204020204" pitchFamily="34" charset="-122"/>
              </a:rPr>
              <a:t>RNN</a:t>
            </a:r>
            <a:r>
              <a:rPr lang="zh-CN" altLang="en-US" b="0" i="0" dirty="0">
                <a:solidFill>
                  <a:srgbClr val="1A1C1E"/>
                </a:solidFill>
                <a:effectLst/>
                <a:latin typeface="微软雅黑" panose="020B0503020204020204" pitchFamily="34" charset="-122"/>
                <a:ea typeface="微软雅黑" panose="020B0503020204020204" pitchFamily="34" charset="-122"/>
              </a:rPr>
              <a:t>或</a:t>
            </a:r>
            <a:r>
              <a:rPr lang="en-US" altLang="zh-CN" b="0" i="0" dirty="0">
                <a:solidFill>
                  <a:srgbClr val="1A1C1E"/>
                </a:solidFill>
                <a:effectLst/>
                <a:latin typeface="微软雅黑" panose="020B0503020204020204" pitchFamily="34" charset="-122"/>
                <a:ea typeface="微软雅黑" panose="020B0503020204020204" pitchFamily="34" charset="-122"/>
              </a:rPr>
              <a:t>Transformer</a:t>
            </a:r>
            <a:r>
              <a:rPr lang="zh-CN" altLang="en-US" b="0" i="0" dirty="0">
                <a:solidFill>
                  <a:srgbClr val="1A1C1E"/>
                </a:solidFill>
                <a:effectLst/>
                <a:latin typeface="微软雅黑" panose="020B0503020204020204" pitchFamily="34" charset="-122"/>
                <a:ea typeface="微软雅黑" panose="020B0503020204020204" pitchFamily="34" charset="-122"/>
              </a:rPr>
              <a:t>难以处理这种非网格化的时间数据。</a:t>
            </a:r>
          </a:p>
          <a:p>
            <a:pPr algn="l">
              <a:buFont typeface="+mj-lt"/>
              <a:buAutoNum type="arabicPeriod"/>
            </a:pPr>
            <a:r>
              <a:rPr lang="zh-CN" altLang="en-US" b="1" i="0" dirty="0">
                <a:solidFill>
                  <a:srgbClr val="1A1C1E"/>
                </a:solidFill>
                <a:effectLst/>
                <a:latin typeface="微软雅黑" panose="020B0503020204020204" pitchFamily="34" charset="-122"/>
                <a:ea typeface="微软雅黑" panose="020B0503020204020204" pitchFamily="34" charset="-122"/>
              </a:rPr>
              <a:t>缺乏机制耦合（</a:t>
            </a:r>
            <a:r>
              <a:rPr lang="en-US" altLang="zh-CN" b="1" i="0" dirty="0">
                <a:solidFill>
                  <a:srgbClr val="1A1C1E"/>
                </a:solidFill>
                <a:effectLst/>
                <a:latin typeface="微软雅黑" panose="020B0503020204020204" pitchFamily="34" charset="-122"/>
                <a:ea typeface="微软雅黑" panose="020B0503020204020204" pitchFamily="34" charset="-122"/>
              </a:rPr>
              <a:t>Lack of Mechanistic Coupling</a:t>
            </a:r>
            <a:r>
              <a:rPr lang="zh-CN" altLang="en-US" b="1" i="0" dirty="0">
                <a:solidFill>
                  <a:srgbClr val="1A1C1E"/>
                </a:solidFill>
                <a:effectLst/>
                <a:latin typeface="微软雅黑" panose="020B0503020204020204" pitchFamily="34" charset="-122"/>
                <a:ea typeface="微软雅黑" panose="020B0503020204020204" pitchFamily="34" charset="-122"/>
              </a:rPr>
              <a:t>）：</a:t>
            </a:r>
            <a:r>
              <a:rPr lang="en-US" altLang="zh-CN" b="0" i="0" dirty="0">
                <a:solidFill>
                  <a:srgbClr val="1A1C1E"/>
                </a:solidFill>
                <a:effectLst/>
                <a:latin typeface="微软雅黑" panose="020B0503020204020204" pitchFamily="34" charset="-122"/>
                <a:ea typeface="微软雅黑" panose="020B0503020204020204" pitchFamily="34" charset="-122"/>
              </a:rPr>
              <a:t> </a:t>
            </a:r>
            <a:r>
              <a:rPr lang="zh-CN" altLang="en-US" b="0" i="0" dirty="0">
                <a:solidFill>
                  <a:srgbClr val="1A1C1E"/>
                </a:solidFill>
                <a:effectLst/>
                <a:latin typeface="微软雅黑" panose="020B0503020204020204" pitchFamily="34" charset="-122"/>
                <a:ea typeface="微软雅黑" panose="020B0503020204020204" pitchFamily="34" charset="-122"/>
              </a:rPr>
              <a:t>即刚才提到的，模型需要显式地建立形态与连接的相互作用。</a:t>
            </a:r>
          </a:p>
          <a:p>
            <a:pPr algn="l">
              <a:buFont typeface="+mj-lt"/>
              <a:buAutoNum type="arabicPeriod"/>
            </a:pPr>
            <a:r>
              <a:rPr lang="zh-CN" altLang="en-US" b="1" i="0" dirty="0">
                <a:solidFill>
                  <a:srgbClr val="1A1C1E"/>
                </a:solidFill>
                <a:effectLst/>
                <a:latin typeface="微软雅黑" panose="020B0503020204020204" pitchFamily="34" charset="-122"/>
                <a:ea typeface="微软雅黑" panose="020B0503020204020204" pitchFamily="34" charset="-122"/>
              </a:rPr>
              <a:t>拓扑失效（</a:t>
            </a:r>
            <a:r>
              <a:rPr lang="en-US" altLang="zh-CN" b="1" i="0" dirty="0">
                <a:solidFill>
                  <a:srgbClr val="1A1C1E"/>
                </a:solidFill>
                <a:effectLst/>
                <a:latin typeface="微软雅黑" panose="020B0503020204020204" pitchFamily="34" charset="-122"/>
                <a:ea typeface="微软雅黑" panose="020B0503020204020204" pitchFamily="34" charset="-122"/>
              </a:rPr>
              <a:t>Topological Invalidity</a:t>
            </a:r>
            <a:r>
              <a:rPr lang="zh-CN" altLang="en-US" b="1" i="0" dirty="0">
                <a:solidFill>
                  <a:srgbClr val="1A1C1E"/>
                </a:solidFill>
                <a:effectLst/>
                <a:latin typeface="微软雅黑" panose="020B0503020204020204" pitchFamily="34" charset="-122"/>
                <a:ea typeface="微软雅黑" panose="020B0503020204020204" pitchFamily="34" charset="-122"/>
              </a:rPr>
              <a:t>）：</a:t>
            </a:r>
            <a:r>
              <a:rPr lang="en-US" altLang="zh-CN" b="0" i="0" dirty="0">
                <a:solidFill>
                  <a:srgbClr val="1A1C1E"/>
                </a:solidFill>
                <a:effectLst/>
                <a:latin typeface="微软雅黑" panose="020B0503020204020204" pitchFamily="34" charset="-122"/>
                <a:ea typeface="微软雅黑" panose="020B0503020204020204" pitchFamily="34" charset="-122"/>
              </a:rPr>
              <a:t> </a:t>
            </a:r>
            <a:r>
              <a:rPr lang="zh-CN" altLang="en-US" b="0" i="0" dirty="0">
                <a:solidFill>
                  <a:srgbClr val="1A1C1E"/>
                </a:solidFill>
                <a:effectLst/>
                <a:latin typeface="微软雅黑" panose="020B0503020204020204" pitchFamily="34" charset="-122"/>
                <a:ea typeface="微软雅黑" panose="020B0503020204020204" pitchFamily="34" charset="-122"/>
              </a:rPr>
              <a:t>基于</a:t>
            </a:r>
            <a:r>
              <a:rPr lang="en-US" altLang="zh-CN" b="0" i="0" dirty="0">
                <a:solidFill>
                  <a:srgbClr val="1A1C1E"/>
                </a:solidFill>
                <a:effectLst/>
                <a:latin typeface="微软雅黑" panose="020B0503020204020204" pitchFamily="34" charset="-122"/>
                <a:ea typeface="微软雅黑" panose="020B0503020204020204" pitchFamily="34" charset="-122"/>
              </a:rPr>
              <a:t>MSE</a:t>
            </a:r>
            <a:r>
              <a:rPr lang="zh-CN" altLang="en-US" b="0" i="0" dirty="0">
                <a:solidFill>
                  <a:srgbClr val="1A1C1E"/>
                </a:solidFill>
                <a:effectLst/>
                <a:latin typeface="微软雅黑" panose="020B0503020204020204" pitchFamily="34" charset="-122"/>
                <a:ea typeface="微软雅黑" panose="020B0503020204020204" pitchFamily="34" charset="-122"/>
              </a:rPr>
              <a:t>损失函数的模型生成的脑网络往往是“模糊”的，丢失了大脑特有的小世界属性和高阶拓扑结构（如</a:t>
            </a:r>
            <a:r>
              <a:rPr lang="en-US" altLang="zh-CN" b="0" i="0" dirty="0" err="1">
                <a:solidFill>
                  <a:srgbClr val="1A1C1E"/>
                </a:solidFill>
                <a:effectLst/>
                <a:latin typeface="微软雅黑" panose="020B0503020204020204" pitchFamily="34" charset="-122"/>
                <a:ea typeface="微软雅黑" panose="020B0503020204020204" pitchFamily="34" charset="-122"/>
              </a:rPr>
              <a:t>Betti</a:t>
            </a:r>
            <a:r>
              <a:rPr lang="zh-CN" altLang="en-US" b="0" i="0" dirty="0">
                <a:solidFill>
                  <a:srgbClr val="1A1C1E"/>
                </a:solidFill>
                <a:effectLst/>
                <a:latin typeface="微软雅黑" panose="020B0503020204020204" pitchFamily="34" charset="-122"/>
                <a:ea typeface="微软雅黑" panose="020B0503020204020204" pitchFamily="34" charset="-122"/>
              </a:rPr>
              <a:t>数）。</a:t>
            </a:r>
          </a:p>
          <a:p>
            <a:pPr algn="l">
              <a:lnSpc>
                <a:spcPts val="1500"/>
              </a:lnSpc>
              <a:spcAft>
                <a:spcPts val="225"/>
              </a:spcAft>
              <a:buFont typeface="Arial" panose="020B0604020202020204" pitchFamily="34" charset="0"/>
              <a:buNone/>
            </a:pPr>
            <a:endParaRPr lang="zh-CN" altLang="en-US" dirty="0">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6AC12B07-A6C0-C9ED-759D-5D990CBF32A5}"/>
              </a:ext>
            </a:extLst>
          </p:cNvPr>
          <p:cNvSpPr>
            <a:spLocks noGrp="1"/>
          </p:cNvSpPr>
          <p:nvPr>
            <p:ph type="sldNum" sz="quarter" idx="5"/>
          </p:nvPr>
        </p:nvSpPr>
        <p:spPr/>
        <p:txBody>
          <a:bodyPr/>
          <a:lstStyle/>
          <a:p>
            <a:fld id="{42A0AB4E-63C4-9548-A330-CCCE1C9D7716}" type="slidenum">
              <a:rPr kumimoji="1" lang="zh-CN" altLang="en-US" smtClean="0"/>
              <a:t>7</a:t>
            </a:fld>
            <a:endParaRPr kumimoji="1" lang="zh-CN" altLang="en-US"/>
          </a:p>
        </p:txBody>
      </p:sp>
    </p:spTree>
    <p:extLst>
      <p:ext uri="{BB962C8B-B14F-4D97-AF65-F5344CB8AC3E}">
        <p14:creationId xmlns:p14="http://schemas.microsoft.com/office/powerpoint/2010/main" val="3275950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A74AB-0B0B-855E-7A23-46C5866ECF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E46CEF-8855-6CF0-6C56-FEC4BDB443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A81BEA-2754-46CE-C15F-0E7DADCAC3C7}"/>
              </a:ext>
            </a:extLst>
          </p:cNvPr>
          <p:cNvSpPr>
            <a:spLocks noGrp="1"/>
          </p:cNvSpPr>
          <p:nvPr>
            <p:ph type="body" idx="1"/>
          </p:nvPr>
        </p:nvSpPr>
        <p:spPr/>
        <p:txBody>
          <a:bodyPr/>
          <a:lstStyle/>
          <a:p>
            <a:pPr algn="l">
              <a:buFont typeface="Arial" panose="020B0604020202020204" pitchFamily="34" charset="0"/>
              <a:buNone/>
            </a:pPr>
            <a:r>
              <a:rPr lang="zh-CN" altLang="en-US" b="0" i="0" dirty="0">
                <a:solidFill>
                  <a:srgbClr val="1A1C1E"/>
                </a:solidFill>
                <a:effectLst/>
                <a:latin typeface="微软雅黑" panose="020B0503020204020204" pitchFamily="34" charset="-122"/>
                <a:ea typeface="微软雅黑" panose="020B0503020204020204" pitchFamily="34" charset="-122"/>
              </a:rPr>
              <a:t>首先通过 </a:t>
            </a:r>
            <a:r>
              <a:rPr lang="en-US" altLang="zh-CN" b="0" i="0" dirty="0">
                <a:solidFill>
                  <a:srgbClr val="1A1C1E"/>
                </a:solidFill>
                <a:effectLst/>
                <a:latin typeface="微软雅黑" panose="020B0503020204020204" pitchFamily="34" charset="-122"/>
                <a:ea typeface="微软雅黑" panose="020B0503020204020204" pitchFamily="34" charset="-122"/>
              </a:rPr>
              <a:t>K-Means </a:t>
            </a:r>
            <a:r>
              <a:rPr lang="zh-CN" altLang="en-US" b="0" i="0" dirty="0">
                <a:solidFill>
                  <a:srgbClr val="1A1C1E"/>
                </a:solidFill>
                <a:effectLst/>
                <a:latin typeface="微软雅黑" panose="020B0503020204020204" pitchFamily="34" charset="-122"/>
                <a:ea typeface="微软雅黑" panose="020B0503020204020204" pitchFamily="34" charset="-122"/>
              </a:rPr>
              <a:t>将受试者聚类，为每个类群学习一个**“连接组模版”（</a:t>
            </a:r>
            <a:r>
              <a:rPr lang="en-US" altLang="zh-CN" b="0" i="0" dirty="0">
                <a:solidFill>
                  <a:srgbClr val="1A1C1E"/>
                </a:solidFill>
                <a:effectLst/>
                <a:latin typeface="微软雅黑" panose="020B0503020204020204" pitchFamily="34" charset="-122"/>
                <a:ea typeface="微软雅黑" panose="020B0503020204020204" pitchFamily="34" charset="-122"/>
              </a:rPr>
              <a:t>Cluster-Specific CBT</a:t>
            </a:r>
            <a:r>
              <a:rPr lang="zh-CN" altLang="en-US" b="0" i="0" dirty="0">
                <a:solidFill>
                  <a:srgbClr val="1A1C1E"/>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None/>
            </a:pPr>
            <a:r>
              <a:rPr lang="zh-CN" altLang="en-US" b="1" i="0" dirty="0">
                <a:solidFill>
                  <a:srgbClr val="1A1C1E"/>
                </a:solidFill>
                <a:effectLst/>
                <a:latin typeface="微软雅黑" panose="020B0503020204020204" pitchFamily="34" charset="-122"/>
                <a:ea typeface="微软雅黑" panose="020B0503020204020204" pitchFamily="34" charset="-122"/>
              </a:rPr>
              <a:t>生成机制：</a:t>
            </a:r>
            <a:r>
              <a:rPr lang="zh-CN" altLang="en-US" b="0" i="0" dirty="0">
                <a:solidFill>
                  <a:srgbClr val="1A1C1E"/>
                </a:solidFill>
                <a:effectLst/>
                <a:latin typeface="微软雅黑" panose="020B0503020204020204" pitchFamily="34" charset="-122"/>
                <a:ea typeface="微软雅黑" panose="020B0503020204020204" pitchFamily="34" charset="-122"/>
              </a:rPr>
              <a:t> 接着，它并不直接预测个体的演化，而是训练 </a:t>
            </a:r>
            <a:r>
              <a:rPr lang="en-US" altLang="zh-CN" b="0" i="0" dirty="0">
                <a:solidFill>
                  <a:srgbClr val="1A1C1E"/>
                </a:solidFill>
                <a:effectLst/>
                <a:latin typeface="微软雅黑" panose="020B0503020204020204" pitchFamily="34" charset="-122"/>
                <a:ea typeface="微软雅黑" panose="020B0503020204020204" pitchFamily="34" charset="-122"/>
              </a:rPr>
              <a:t>GAN</a:t>
            </a:r>
            <a:r>
              <a:rPr lang="zh-CN" altLang="en-US" b="0" i="0" dirty="0">
                <a:solidFill>
                  <a:srgbClr val="1A1C1E"/>
                </a:solidFill>
                <a:effectLst/>
                <a:latin typeface="微软雅黑" panose="020B0503020204020204" pitchFamily="34" charset="-122"/>
                <a:ea typeface="微软雅黑" panose="020B0503020204020204" pitchFamily="34" charset="-122"/>
              </a:rPr>
              <a:t>（即 </a:t>
            </a:r>
            <a:r>
              <a:rPr lang="en-US" altLang="zh-CN" b="0" i="0" dirty="0" err="1">
                <a:solidFill>
                  <a:srgbClr val="1A1C1E"/>
                </a:solidFill>
                <a:effectLst/>
                <a:latin typeface="微软雅黑" panose="020B0503020204020204" pitchFamily="34" charset="-122"/>
                <a:ea typeface="微软雅黑" panose="020B0503020204020204" pitchFamily="34" charset="-122"/>
              </a:rPr>
              <a:t>EvoGraphNet</a:t>
            </a:r>
            <a:r>
              <a:rPr lang="zh-CN" altLang="en-US" b="0" i="0" dirty="0">
                <a:solidFill>
                  <a:srgbClr val="1A1C1E"/>
                </a:solidFill>
                <a:effectLst/>
                <a:latin typeface="微软雅黑" panose="020B0503020204020204" pitchFamily="34" charset="-122"/>
                <a:ea typeface="微软雅黑" panose="020B0503020204020204" pitchFamily="34" charset="-122"/>
              </a:rPr>
              <a:t>）来学习这些**“模版”**随时间的演化轨迹。在测试时，它通过计算欧氏距离，为新个体匹配最接近的模版模型进行预测。</a:t>
            </a:r>
            <a:endParaRPr lang="en-US" altLang="zh-CN" b="0" i="0" dirty="0">
              <a:solidFill>
                <a:srgbClr val="1A1C1E"/>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0" i="0" dirty="0">
                <a:solidFill>
                  <a:srgbClr val="1A1C1E"/>
                </a:solidFill>
                <a:effectLst/>
                <a:latin typeface="微软雅黑" panose="020B0503020204020204" pitchFamily="34" charset="-122"/>
                <a:ea typeface="微软雅黑" panose="020B0503020204020204" pitchFamily="34" charset="-122"/>
              </a:rPr>
              <a:t> 这种基于模版的方法本质上是一种“群体平均”，虽然降低了噪声，但容易丢失个体特异性的微观结构变化。</a:t>
            </a:r>
          </a:p>
          <a:p>
            <a:pPr algn="l">
              <a:buFont typeface="Arial" panose="020B0604020202020204" pitchFamily="34" charset="0"/>
              <a:buNone/>
            </a:pPr>
            <a:r>
              <a:rPr lang="zh-CN" altLang="en-US" b="1" i="0" dirty="0">
                <a:solidFill>
                  <a:srgbClr val="1A1C1E"/>
                </a:solidFill>
                <a:effectLst/>
                <a:latin typeface="微软雅黑" panose="020B0503020204020204" pitchFamily="34" charset="-122"/>
                <a:ea typeface="微软雅黑" panose="020B0503020204020204" pitchFamily="34" charset="-122"/>
              </a:rPr>
              <a:t>离散时间步：</a:t>
            </a:r>
            <a:r>
              <a:rPr lang="zh-CN" altLang="en-US" b="0" i="0" dirty="0">
                <a:solidFill>
                  <a:srgbClr val="1A1C1E"/>
                </a:solidFill>
                <a:effectLst/>
                <a:latin typeface="微软雅黑" panose="020B0503020204020204" pitchFamily="34" charset="-122"/>
                <a:ea typeface="微软雅黑" panose="020B0503020204020204" pitchFamily="34" charset="-122"/>
              </a:rPr>
              <a:t> 它仍然是一个离散模型（</a:t>
            </a:r>
            <a:r>
              <a:rPr lang="en-US" altLang="zh-CN" b="0" i="0" dirty="0">
                <a:solidFill>
                  <a:srgbClr val="1A1C1E"/>
                </a:solidFill>
                <a:effectLst/>
                <a:latin typeface="微软雅黑" panose="020B0503020204020204" pitchFamily="34" charset="-122"/>
                <a:ea typeface="微软雅黑" panose="020B0503020204020204" pitchFamily="34" charset="-122"/>
              </a:rPr>
              <a:t>t1→t2</a:t>
            </a:r>
            <a:r>
              <a:rPr lang="en-US" altLang="zh-CN" b="0" i="1" dirty="0">
                <a:solidFill>
                  <a:srgbClr val="1A1C1E"/>
                </a:solidFill>
                <a:effectLst/>
                <a:latin typeface="微软雅黑" panose="020B0503020204020204" pitchFamily="34" charset="-122"/>
                <a:ea typeface="微软雅黑" panose="020B0503020204020204" pitchFamily="34" charset="-122"/>
              </a:rPr>
              <a:t>t</a:t>
            </a:r>
            <a:r>
              <a:rPr lang="en-US" altLang="zh-CN" b="0" i="0" dirty="0">
                <a:solidFill>
                  <a:srgbClr val="1A1C1E"/>
                </a:solidFill>
                <a:effectLst/>
                <a:latin typeface="微软雅黑" panose="020B0503020204020204" pitchFamily="34" charset="-122"/>
                <a:ea typeface="微软雅黑" panose="020B0503020204020204" pitchFamily="34" charset="-122"/>
              </a:rPr>
              <a:t>1​→</a:t>
            </a:r>
            <a:r>
              <a:rPr lang="en-US" altLang="zh-CN" b="0" i="1" dirty="0">
                <a:solidFill>
                  <a:srgbClr val="1A1C1E"/>
                </a:solidFill>
                <a:effectLst/>
                <a:latin typeface="微软雅黑" panose="020B0503020204020204" pitchFamily="34" charset="-122"/>
                <a:ea typeface="微软雅黑" panose="020B0503020204020204" pitchFamily="34" charset="-122"/>
              </a:rPr>
              <a:t>t</a:t>
            </a:r>
            <a:r>
              <a:rPr lang="en-US" altLang="zh-CN" b="0" i="0" dirty="0">
                <a:solidFill>
                  <a:srgbClr val="1A1C1E"/>
                </a:solidFill>
                <a:effectLst/>
                <a:latin typeface="微软雅黑" panose="020B0503020204020204" pitchFamily="34" charset="-122"/>
                <a:ea typeface="微软雅黑" panose="020B0503020204020204" pitchFamily="34" charset="-122"/>
              </a:rPr>
              <a:t>2​</a:t>
            </a:r>
            <a:r>
              <a:rPr lang="zh-CN" altLang="en-US" b="0" i="0" dirty="0">
                <a:solidFill>
                  <a:srgbClr val="1A1C1E"/>
                </a:solidFill>
                <a:effectLst/>
                <a:latin typeface="微软雅黑" panose="020B0503020204020204" pitchFamily="34" charset="-122"/>
                <a:ea typeface="微软雅黑" panose="020B0503020204020204" pitchFamily="34" charset="-122"/>
              </a:rPr>
              <a:t>），无法处理非规则采样的时间点。</a:t>
            </a:r>
          </a:p>
          <a:p>
            <a:pPr algn="l">
              <a:buFont typeface="Arial" panose="020B0604020202020204" pitchFamily="34" charset="0"/>
              <a:buNone/>
            </a:pPr>
            <a:r>
              <a:rPr lang="zh-CN" altLang="en-US" b="1" i="0" dirty="0">
                <a:solidFill>
                  <a:srgbClr val="1A1C1E"/>
                </a:solidFill>
                <a:effectLst/>
                <a:latin typeface="微软雅黑" panose="020B0503020204020204" pitchFamily="34" charset="-122"/>
                <a:ea typeface="微软雅黑" panose="020B0503020204020204" pitchFamily="34" charset="-122"/>
              </a:rPr>
              <a:t>依赖聚类质量：</a:t>
            </a:r>
            <a:r>
              <a:rPr lang="zh-CN" altLang="en-US" b="0" i="0" dirty="0">
                <a:solidFill>
                  <a:srgbClr val="1A1C1E"/>
                </a:solidFill>
                <a:effectLst/>
                <a:latin typeface="微软雅黑" panose="020B0503020204020204" pitchFamily="34" charset="-122"/>
                <a:ea typeface="微软雅黑" panose="020B0503020204020204" pitchFamily="34" charset="-122"/>
              </a:rPr>
              <a:t> 模型的性能高度依赖于聚类算法的效果，且只能处理简单的边权重，难以扩展到高阶关系。</a:t>
            </a:r>
          </a:p>
          <a:p>
            <a:pPr algn="l">
              <a:buFont typeface="Arial" panose="020B0604020202020204" pitchFamily="34" charset="0"/>
              <a:buNone/>
            </a:pPr>
            <a:endParaRPr lang="zh-CN" altLang="en-US" b="0" i="0" dirty="0">
              <a:solidFill>
                <a:srgbClr val="1A1C1E"/>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A0C826B-6D2A-A510-CD2C-5393EFF4EA49}"/>
              </a:ext>
            </a:extLst>
          </p:cNvPr>
          <p:cNvSpPr>
            <a:spLocks noGrp="1"/>
          </p:cNvSpPr>
          <p:nvPr>
            <p:ph type="sldNum" sz="quarter" idx="5"/>
          </p:nvPr>
        </p:nvSpPr>
        <p:spPr/>
        <p:txBody>
          <a:bodyPr/>
          <a:lstStyle/>
          <a:p>
            <a:fld id="{42A0AB4E-63C4-9548-A330-CCCE1C9D7716}" type="slidenum">
              <a:rPr kumimoji="1" lang="zh-CN" altLang="en-US" smtClean="0"/>
              <a:t>8</a:t>
            </a:fld>
            <a:endParaRPr kumimoji="1" lang="zh-CN" altLang="en-US"/>
          </a:p>
        </p:txBody>
      </p:sp>
    </p:spTree>
    <p:extLst>
      <p:ext uri="{BB962C8B-B14F-4D97-AF65-F5344CB8AC3E}">
        <p14:creationId xmlns:p14="http://schemas.microsoft.com/office/powerpoint/2010/main" val="800287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A74AB-0B0B-855E-7A23-46C5866ECF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E46CEF-8855-6CF0-6C56-FEC4BDB443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A81BEA-2754-46CE-C15F-0E7DADCAC3C7}"/>
              </a:ext>
            </a:extLst>
          </p:cNvPr>
          <p:cNvSpPr>
            <a:spLocks noGrp="1"/>
          </p:cNvSpPr>
          <p:nvPr>
            <p:ph type="body" idx="1"/>
          </p:nvPr>
        </p:nvSpPr>
        <p:spPr/>
        <p:txBody>
          <a:bodyPr/>
          <a:lstStyle/>
          <a:p>
            <a:pPr algn="l"/>
            <a:r>
              <a:rPr lang="en-US" altLang="zh-CN" b="0" i="0" dirty="0">
                <a:solidFill>
                  <a:srgbClr val="1A1C1E"/>
                </a:solidFill>
                <a:effectLst/>
                <a:latin typeface="微软雅黑" panose="020B0503020204020204" pitchFamily="34" charset="-122"/>
                <a:ea typeface="微软雅黑" panose="020B0503020204020204" pitchFamily="34" charset="-122"/>
              </a:rPr>
              <a:t>TAGG </a:t>
            </a:r>
            <a:r>
              <a:rPr lang="zh-CN" altLang="en-US" b="0" i="0" dirty="0">
                <a:solidFill>
                  <a:srgbClr val="1A1C1E"/>
                </a:solidFill>
                <a:effectLst/>
                <a:latin typeface="微软雅黑" panose="020B0503020204020204" pitchFamily="34" charset="-122"/>
                <a:ea typeface="微软雅黑" panose="020B0503020204020204" pitchFamily="34" charset="-122"/>
              </a:rPr>
              <a:t>将**拓扑数据分析（</a:t>
            </a:r>
            <a:r>
              <a:rPr lang="en-US" altLang="zh-CN" b="0" i="0" dirty="0">
                <a:solidFill>
                  <a:srgbClr val="1A1C1E"/>
                </a:solidFill>
                <a:effectLst/>
                <a:latin typeface="微软雅黑" panose="020B0503020204020204" pitchFamily="34" charset="-122"/>
                <a:ea typeface="微软雅黑" panose="020B0503020204020204" pitchFamily="34" charset="-122"/>
              </a:rPr>
              <a:t>TDA</a:t>
            </a:r>
            <a:r>
              <a:rPr lang="zh-CN" altLang="en-US" b="0" i="0" dirty="0">
                <a:solidFill>
                  <a:srgbClr val="1A1C1E"/>
                </a:solidFill>
                <a:effectLst/>
                <a:latin typeface="微软雅黑" panose="020B0503020204020204" pitchFamily="34" charset="-122"/>
                <a:ea typeface="微软雅黑" panose="020B0503020204020204" pitchFamily="34" charset="-122"/>
              </a:rPr>
              <a:t>）**引入了离散扩散模型。</a:t>
            </a:r>
            <a:br>
              <a:rPr lang="en-US" altLang="zh-CN" b="0" i="0" dirty="0">
                <a:solidFill>
                  <a:srgbClr val="1A1C1E"/>
                </a:solidFill>
                <a:effectLst/>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它设计了两个关键组件：一是</a:t>
            </a:r>
            <a:r>
              <a:rPr lang="zh-CN" altLang="en-US" b="1" i="0" dirty="0">
                <a:solidFill>
                  <a:srgbClr val="1A1C1E"/>
                </a:solidFill>
                <a:effectLst/>
                <a:latin typeface="微软雅黑" panose="020B0503020204020204" pitchFamily="34" charset="-122"/>
                <a:ea typeface="微软雅黑" panose="020B0503020204020204" pitchFamily="34" charset="-122"/>
              </a:rPr>
              <a:t>拓扑感知注意力模块（</a:t>
            </a:r>
            <a:r>
              <a:rPr lang="en-US" altLang="zh-CN" b="1" i="0" dirty="0">
                <a:solidFill>
                  <a:srgbClr val="1A1C1E"/>
                </a:solidFill>
                <a:effectLst/>
                <a:latin typeface="微软雅黑" panose="020B0503020204020204" pitchFamily="34" charset="-122"/>
                <a:ea typeface="微软雅黑" panose="020B0503020204020204" pitchFamily="34" charset="-122"/>
              </a:rPr>
              <a:t>TAM</a:t>
            </a:r>
            <a:r>
              <a:rPr lang="zh-CN" altLang="en-US" b="1" i="0" dirty="0">
                <a:solidFill>
                  <a:srgbClr val="1A1C1E"/>
                </a:solidFill>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，利用持续同调（</a:t>
            </a:r>
            <a:r>
              <a:rPr lang="en-US" altLang="zh-CN" b="0" i="0" dirty="0">
                <a:solidFill>
                  <a:srgbClr val="1A1C1E"/>
                </a:solidFill>
                <a:effectLst/>
                <a:latin typeface="微软雅黑" panose="020B0503020204020204" pitchFamily="34" charset="-122"/>
                <a:ea typeface="微软雅黑" panose="020B0503020204020204" pitchFamily="34" charset="-122"/>
              </a:rPr>
              <a:t>Persistent Homology</a:t>
            </a:r>
            <a:r>
              <a:rPr lang="zh-CN" altLang="en-US" b="0" i="0" dirty="0">
                <a:solidFill>
                  <a:srgbClr val="1A1C1E"/>
                </a:solidFill>
                <a:effectLst/>
                <a:latin typeface="微软雅黑" panose="020B0503020204020204" pitchFamily="34" charset="-122"/>
                <a:ea typeface="微软雅黑" panose="020B0503020204020204" pitchFamily="34" charset="-122"/>
              </a:rPr>
              <a:t>）提取的特征来引导去噪网络；二是</a:t>
            </a:r>
            <a:r>
              <a:rPr lang="zh-CN" altLang="en-US" b="1" i="0" dirty="0">
                <a:solidFill>
                  <a:srgbClr val="1A1C1E"/>
                </a:solidFill>
                <a:effectLst/>
                <a:latin typeface="微软雅黑" panose="020B0503020204020204" pitchFamily="34" charset="-122"/>
                <a:ea typeface="微软雅黑" panose="020B0503020204020204" pitchFamily="34" charset="-122"/>
              </a:rPr>
              <a:t>持久图匹配损失（</a:t>
            </a:r>
            <a:r>
              <a:rPr lang="en-US" altLang="zh-CN" b="1" i="0" dirty="0">
                <a:solidFill>
                  <a:srgbClr val="1A1C1E"/>
                </a:solidFill>
                <a:effectLst/>
                <a:latin typeface="微软雅黑" panose="020B0503020204020204" pitchFamily="34" charset="-122"/>
                <a:ea typeface="微软雅黑" panose="020B0503020204020204" pitchFamily="34" charset="-122"/>
              </a:rPr>
              <a:t>PDM Loss</a:t>
            </a:r>
            <a:r>
              <a:rPr lang="zh-CN" altLang="en-US" b="1" i="0" dirty="0">
                <a:solidFill>
                  <a:srgbClr val="1A1C1E"/>
                </a:solidFill>
                <a:effectLst/>
                <a:latin typeface="微软雅黑" panose="020B0503020204020204" pitchFamily="34" charset="-122"/>
                <a:ea typeface="微软雅黑" panose="020B0503020204020204" pitchFamily="34" charset="-122"/>
              </a:rPr>
              <a:t>）</a:t>
            </a:r>
            <a:r>
              <a:rPr lang="zh-CN" altLang="en-US" b="0" i="0" dirty="0">
                <a:solidFill>
                  <a:srgbClr val="1A1C1E"/>
                </a:solidFill>
                <a:effectLst/>
                <a:latin typeface="微软雅黑" panose="020B0503020204020204" pitchFamily="34" charset="-122"/>
                <a:ea typeface="微软雅黑" panose="020B0503020204020204" pitchFamily="34" charset="-122"/>
              </a:rPr>
              <a:t>，通过 </a:t>
            </a:r>
            <a:r>
              <a:rPr lang="en-US" altLang="zh-CN" b="0" i="0" dirty="0">
                <a:solidFill>
                  <a:srgbClr val="1A1C1E"/>
                </a:solidFill>
                <a:effectLst/>
                <a:latin typeface="微软雅黑" panose="020B0503020204020204" pitchFamily="34" charset="-122"/>
                <a:ea typeface="微软雅黑" panose="020B0503020204020204" pitchFamily="34" charset="-122"/>
              </a:rPr>
              <a:t>Wasserstein </a:t>
            </a:r>
            <a:r>
              <a:rPr lang="zh-CN" altLang="en-US" b="0" i="0" dirty="0">
                <a:solidFill>
                  <a:srgbClr val="1A1C1E"/>
                </a:solidFill>
                <a:effectLst/>
                <a:latin typeface="微软雅黑" panose="020B0503020204020204" pitchFamily="34" charset="-122"/>
                <a:ea typeface="微软雅黑" panose="020B0503020204020204" pitchFamily="34" charset="-122"/>
              </a:rPr>
              <a:t>距离强迫生成的图在拓扑结构（如环路、连通分量）上与真实图保持一致。</a:t>
            </a:r>
            <a:br>
              <a:rPr lang="en-US" altLang="zh-CN" b="0" i="0" dirty="0">
                <a:solidFill>
                  <a:srgbClr val="1A1C1E"/>
                </a:solidFill>
                <a:effectLst/>
                <a:latin typeface="微软雅黑" panose="020B0503020204020204" pitchFamily="34" charset="-122"/>
                <a:ea typeface="微软雅黑" panose="020B0503020204020204" pitchFamily="34" charset="-122"/>
              </a:rPr>
            </a:br>
            <a:r>
              <a:rPr lang="zh-CN" altLang="en-US" b="0" i="0" dirty="0">
                <a:solidFill>
                  <a:srgbClr val="1A1C1E"/>
                </a:solidFill>
                <a:effectLst/>
                <a:latin typeface="微软雅黑" panose="020B0503020204020204" pitchFamily="34" charset="-122"/>
                <a:ea typeface="微软雅黑" panose="020B0503020204020204" pitchFamily="34" charset="-122"/>
              </a:rPr>
              <a:t> </a:t>
            </a:r>
            <a:r>
              <a:rPr lang="en-US" altLang="zh-CN" b="0" i="0" dirty="0">
                <a:solidFill>
                  <a:srgbClr val="1A1C1E"/>
                </a:solidFill>
                <a:effectLst/>
                <a:latin typeface="微软雅黑" panose="020B0503020204020204" pitchFamily="34" charset="-122"/>
                <a:ea typeface="微软雅黑" panose="020B0503020204020204" pitchFamily="34" charset="-122"/>
              </a:rPr>
              <a:t>TAGG </a:t>
            </a:r>
            <a:r>
              <a:rPr lang="zh-CN" altLang="en-US" b="0" i="0" dirty="0">
                <a:solidFill>
                  <a:srgbClr val="1A1C1E"/>
                </a:solidFill>
                <a:effectLst/>
                <a:latin typeface="微软雅黑" panose="020B0503020204020204" pitchFamily="34" charset="-122"/>
                <a:ea typeface="微软雅黑" panose="020B0503020204020204" pitchFamily="34" charset="-122"/>
              </a:rPr>
              <a:t>主要关注静态图分布的拟合，并未显式建模时间维度的</a:t>
            </a:r>
            <a:r>
              <a:rPr lang="zh-CN" altLang="en-US" b="1" i="0" dirty="0">
                <a:solidFill>
                  <a:srgbClr val="1A1C1E"/>
                </a:solidFill>
                <a:effectLst/>
                <a:latin typeface="微软雅黑" panose="020B0503020204020204" pitchFamily="34" charset="-122"/>
                <a:ea typeface="微软雅黑" panose="020B0503020204020204" pitchFamily="34" charset="-122"/>
              </a:rPr>
              <a:t>纵向动力学</a:t>
            </a:r>
            <a:r>
              <a:rPr lang="zh-CN" altLang="en-US" b="0" i="0" dirty="0">
                <a:solidFill>
                  <a:srgbClr val="1A1C1E"/>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A0C826B-6D2A-A510-CD2C-5393EFF4EA49}"/>
              </a:ext>
            </a:extLst>
          </p:cNvPr>
          <p:cNvSpPr>
            <a:spLocks noGrp="1"/>
          </p:cNvSpPr>
          <p:nvPr>
            <p:ph type="sldNum" sz="quarter" idx="5"/>
          </p:nvPr>
        </p:nvSpPr>
        <p:spPr/>
        <p:txBody>
          <a:bodyPr/>
          <a:lstStyle/>
          <a:p>
            <a:fld id="{42A0AB4E-63C4-9548-A330-CCCE1C9D7716}" type="slidenum">
              <a:rPr kumimoji="1" lang="zh-CN" altLang="en-US" smtClean="0"/>
              <a:t>9</a:t>
            </a:fld>
            <a:endParaRPr kumimoji="1" lang="zh-CN" altLang="en-US"/>
          </a:p>
        </p:txBody>
      </p:sp>
    </p:spTree>
    <p:extLst>
      <p:ext uri="{BB962C8B-B14F-4D97-AF65-F5344CB8AC3E}">
        <p14:creationId xmlns:p14="http://schemas.microsoft.com/office/powerpoint/2010/main" val="3852221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10</a:t>
            </a:fld>
            <a:endParaRPr kumimoji="1" lang="zh-CN" altLang="en-US"/>
          </a:p>
        </p:txBody>
      </p:sp>
    </p:spTree>
    <p:extLst>
      <p:ext uri="{BB962C8B-B14F-4D97-AF65-F5344CB8AC3E}">
        <p14:creationId xmlns:p14="http://schemas.microsoft.com/office/powerpoint/2010/main" val="208718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CEEB7-ABFB-471A-ADCB-495EC779412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6860A374-5374-4DDE-BCA0-F0740290BC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B7B1093D-015E-4F6E-8FFA-620396DA8BDF}"/>
              </a:ext>
            </a:extLst>
          </p:cNvPr>
          <p:cNvSpPr>
            <a:spLocks noGrp="1"/>
          </p:cNvSpPr>
          <p:nvPr>
            <p:ph type="dt" sz="half" idx="10"/>
          </p:nvPr>
        </p:nvSpPr>
        <p:spPr/>
        <p:txBody>
          <a:bodyPr/>
          <a:lstStyle/>
          <a:p>
            <a:fld id="{BA93928E-0BFA-DF48-A79A-5B21C766069B}" type="datetime1">
              <a:rPr lang="zh-CN" altLang="en-US" smtClean="0"/>
              <a:t>2025/12/15</a:t>
            </a:fld>
            <a:endParaRPr lang="zh-CN" altLang="en-US"/>
          </a:p>
        </p:txBody>
      </p:sp>
      <p:sp>
        <p:nvSpPr>
          <p:cNvPr id="5" name="页脚占位符 4">
            <a:extLst>
              <a:ext uri="{FF2B5EF4-FFF2-40B4-BE49-F238E27FC236}">
                <a16:creationId xmlns:a16="http://schemas.microsoft.com/office/drawing/2014/main" id="{71BAFF19-A4AA-4C08-AEB5-36C6513427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7EBA11-CF3F-46CB-9E67-695AB0C23ACE}"/>
              </a:ext>
            </a:extLst>
          </p:cNvPr>
          <p:cNvSpPr>
            <a:spLocks noGrp="1"/>
          </p:cNvSpPr>
          <p:nvPr>
            <p:ph type="sldNum" sz="quarter" idx="12"/>
          </p:nvPr>
        </p:nvSpPr>
        <p:spPr/>
        <p:txBody>
          <a:body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272471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AB714-989B-4D33-96F4-2B4452834D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CC4C592-EABB-4648-8153-C80FE89452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2C75BF-C3D3-40E2-8133-D4FA0E71137C}"/>
              </a:ext>
            </a:extLst>
          </p:cNvPr>
          <p:cNvSpPr>
            <a:spLocks noGrp="1"/>
          </p:cNvSpPr>
          <p:nvPr>
            <p:ph type="dt" sz="half" idx="10"/>
          </p:nvPr>
        </p:nvSpPr>
        <p:spPr/>
        <p:txBody>
          <a:bodyPr/>
          <a:lstStyle/>
          <a:p>
            <a:fld id="{71AAED0A-EC1A-2747-9589-0DAC504CCABC}" type="datetime1">
              <a:rPr lang="zh-CN" altLang="en-US" smtClean="0"/>
              <a:t>2025/12/15</a:t>
            </a:fld>
            <a:endParaRPr lang="zh-CN" altLang="en-US"/>
          </a:p>
        </p:txBody>
      </p:sp>
      <p:sp>
        <p:nvSpPr>
          <p:cNvPr id="5" name="页脚占位符 4">
            <a:extLst>
              <a:ext uri="{FF2B5EF4-FFF2-40B4-BE49-F238E27FC236}">
                <a16:creationId xmlns:a16="http://schemas.microsoft.com/office/drawing/2014/main" id="{5BEC0A3E-3434-460A-95AF-5F0A4E4513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DE8E57-6EED-4028-B7F6-12E4FC882FC2}"/>
              </a:ext>
            </a:extLst>
          </p:cNvPr>
          <p:cNvSpPr>
            <a:spLocks noGrp="1"/>
          </p:cNvSpPr>
          <p:nvPr>
            <p:ph type="sldNum" sz="quarter" idx="12"/>
          </p:nvPr>
        </p:nvSpPr>
        <p:spPr/>
        <p:txBody>
          <a:body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382850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2B1054-3E4A-43AB-A740-8FA5AE4A925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6064617-66C9-4610-96EB-8DBD7A0D9A8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92C5F1B-212A-4649-8623-6A8B30575FA0}"/>
              </a:ext>
            </a:extLst>
          </p:cNvPr>
          <p:cNvSpPr>
            <a:spLocks noGrp="1"/>
          </p:cNvSpPr>
          <p:nvPr>
            <p:ph type="dt" sz="half" idx="10"/>
          </p:nvPr>
        </p:nvSpPr>
        <p:spPr/>
        <p:txBody>
          <a:bodyPr/>
          <a:lstStyle/>
          <a:p>
            <a:fld id="{1D4BEA84-4CAB-F842-9993-897AF6E0407A}" type="datetime1">
              <a:rPr lang="zh-CN" altLang="en-US" smtClean="0"/>
              <a:t>2025/12/15</a:t>
            </a:fld>
            <a:endParaRPr lang="zh-CN" altLang="en-US"/>
          </a:p>
        </p:txBody>
      </p:sp>
      <p:sp>
        <p:nvSpPr>
          <p:cNvPr id="5" name="页脚占位符 4">
            <a:extLst>
              <a:ext uri="{FF2B5EF4-FFF2-40B4-BE49-F238E27FC236}">
                <a16:creationId xmlns:a16="http://schemas.microsoft.com/office/drawing/2014/main" id="{0FA74AC5-DCB6-49A6-B821-A2D260FF87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9CB4E1-0513-46F6-804A-623F7D7869F7}"/>
              </a:ext>
            </a:extLst>
          </p:cNvPr>
          <p:cNvSpPr>
            <a:spLocks noGrp="1"/>
          </p:cNvSpPr>
          <p:nvPr>
            <p:ph type="sldNum" sz="quarter" idx="12"/>
          </p:nvPr>
        </p:nvSpPr>
        <p:spPr/>
        <p:txBody>
          <a:body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327519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DA1FB-A6CF-4F76-8049-BFB2F800FC2C}"/>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9707DE5A-76BA-446E-8F45-665685A362FA}"/>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0635D23D-1F2E-43CC-959A-2F9241D601C1}"/>
              </a:ext>
            </a:extLst>
          </p:cNvPr>
          <p:cNvSpPr>
            <a:spLocks noGrp="1"/>
          </p:cNvSpPr>
          <p:nvPr>
            <p:ph type="dt" sz="half" idx="10"/>
          </p:nvPr>
        </p:nvSpPr>
        <p:spPr/>
        <p:txBody>
          <a:bodyPr/>
          <a:lstStyle/>
          <a:p>
            <a:fld id="{471DD976-EC72-864F-8AF5-81FC9566035B}" type="datetime1">
              <a:rPr lang="zh-CN" altLang="en-US" smtClean="0"/>
              <a:t>2025/12/15</a:t>
            </a:fld>
            <a:endParaRPr lang="zh-CN" altLang="en-US"/>
          </a:p>
        </p:txBody>
      </p:sp>
      <p:sp>
        <p:nvSpPr>
          <p:cNvPr id="5" name="页脚占位符 4">
            <a:extLst>
              <a:ext uri="{FF2B5EF4-FFF2-40B4-BE49-F238E27FC236}">
                <a16:creationId xmlns:a16="http://schemas.microsoft.com/office/drawing/2014/main" id="{E2B78137-32AC-4F0B-B91B-24C22D1F8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2BDE78-357B-4977-B26A-818FF5A5B155}"/>
              </a:ext>
            </a:extLst>
          </p:cNvPr>
          <p:cNvSpPr>
            <a:spLocks noGrp="1"/>
          </p:cNvSpPr>
          <p:nvPr>
            <p:ph type="sldNum" sz="quarter" idx="12"/>
          </p:nvPr>
        </p:nvSpPr>
        <p:spPr/>
        <p:txBody>
          <a:body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313620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3D76B-92A8-4C52-830C-D56F70737F5A}"/>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D0A7E3D6-A48E-4708-B327-6759957DD6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a:extLst>
              <a:ext uri="{FF2B5EF4-FFF2-40B4-BE49-F238E27FC236}">
                <a16:creationId xmlns:a16="http://schemas.microsoft.com/office/drawing/2014/main" id="{141C38F0-1F91-4E42-ADB1-51684747157D}"/>
              </a:ext>
            </a:extLst>
          </p:cNvPr>
          <p:cNvSpPr>
            <a:spLocks noGrp="1"/>
          </p:cNvSpPr>
          <p:nvPr>
            <p:ph type="dt" sz="half" idx="10"/>
          </p:nvPr>
        </p:nvSpPr>
        <p:spPr/>
        <p:txBody>
          <a:bodyPr/>
          <a:lstStyle/>
          <a:p>
            <a:fld id="{C170FA74-6FDD-5942-B35C-813168F86665}" type="datetime1">
              <a:rPr lang="zh-CN" altLang="en-US" smtClean="0"/>
              <a:t>2025/12/15</a:t>
            </a:fld>
            <a:endParaRPr lang="zh-CN" altLang="en-US"/>
          </a:p>
        </p:txBody>
      </p:sp>
      <p:sp>
        <p:nvSpPr>
          <p:cNvPr id="5" name="页脚占位符 4">
            <a:extLst>
              <a:ext uri="{FF2B5EF4-FFF2-40B4-BE49-F238E27FC236}">
                <a16:creationId xmlns:a16="http://schemas.microsoft.com/office/drawing/2014/main" id="{E45CC766-4152-4E01-9D95-7BF4B583F493}"/>
              </a:ext>
            </a:extLst>
          </p:cNvPr>
          <p:cNvSpPr>
            <a:spLocks noGrp="1"/>
          </p:cNvSpPr>
          <p:nvPr>
            <p:ph type="ftr" sz="quarter" idx="11"/>
          </p:nvPr>
        </p:nvSpPr>
        <p:spPr/>
        <p:txBody>
          <a:bodyPr/>
          <a:lstStyle/>
          <a:p>
            <a:endParaRPr lang="zh-CN" altLang="en-US" dirty="0"/>
          </a:p>
        </p:txBody>
      </p:sp>
      <p:sp>
        <p:nvSpPr>
          <p:cNvPr id="6" name="灯片编号占位符 5">
            <a:extLst>
              <a:ext uri="{FF2B5EF4-FFF2-40B4-BE49-F238E27FC236}">
                <a16:creationId xmlns:a16="http://schemas.microsoft.com/office/drawing/2014/main" id="{78BDEEDF-5F1C-42A5-8DBF-979D3DEDF3E3}"/>
              </a:ext>
            </a:extLst>
          </p:cNvPr>
          <p:cNvSpPr>
            <a:spLocks noGrp="1"/>
          </p:cNvSpPr>
          <p:nvPr>
            <p:ph type="sldNum" sz="quarter" idx="12"/>
          </p:nvPr>
        </p:nvSpPr>
        <p:spPr/>
        <p:txBody>
          <a:bodyPr/>
          <a:lstStyle/>
          <a:p>
            <a:fld id="{3505B016-64E1-4432-88BD-C1FDDF8765EC}" type="slidenum">
              <a:rPr lang="zh-CN" altLang="en-US" smtClean="0"/>
              <a:t>‹#›</a:t>
            </a:fld>
            <a:endParaRPr lang="zh-CN" altLang="en-US" dirty="0"/>
          </a:p>
        </p:txBody>
      </p:sp>
    </p:spTree>
    <p:extLst>
      <p:ext uri="{BB962C8B-B14F-4D97-AF65-F5344CB8AC3E}">
        <p14:creationId xmlns:p14="http://schemas.microsoft.com/office/powerpoint/2010/main" val="363448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0416E-FF30-47C2-BFFD-94BCFABB788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A9A159-EE3E-49BA-8F5A-5C677623E78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35CD34D-853C-4A1A-BF39-4BCB0873E9C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3556450-DCFA-4338-A456-832AF6818F0B}"/>
              </a:ext>
            </a:extLst>
          </p:cNvPr>
          <p:cNvSpPr>
            <a:spLocks noGrp="1"/>
          </p:cNvSpPr>
          <p:nvPr>
            <p:ph type="dt" sz="half" idx="10"/>
          </p:nvPr>
        </p:nvSpPr>
        <p:spPr/>
        <p:txBody>
          <a:bodyPr/>
          <a:lstStyle/>
          <a:p>
            <a:fld id="{73CE2595-42B8-5747-B032-7CDF3EF705E9}" type="datetime1">
              <a:rPr lang="zh-CN" altLang="en-US" smtClean="0"/>
              <a:t>2025/12/15</a:t>
            </a:fld>
            <a:endParaRPr lang="zh-CN" altLang="en-US"/>
          </a:p>
        </p:txBody>
      </p:sp>
      <p:sp>
        <p:nvSpPr>
          <p:cNvPr id="6" name="页脚占位符 5">
            <a:extLst>
              <a:ext uri="{FF2B5EF4-FFF2-40B4-BE49-F238E27FC236}">
                <a16:creationId xmlns:a16="http://schemas.microsoft.com/office/drawing/2014/main" id="{F6563404-138D-4283-8B43-BACAA25099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62B1F88-82F6-4E65-B5AE-C37C849C36BF}"/>
              </a:ext>
            </a:extLst>
          </p:cNvPr>
          <p:cNvSpPr>
            <a:spLocks noGrp="1"/>
          </p:cNvSpPr>
          <p:nvPr>
            <p:ph type="sldNum" sz="quarter" idx="12"/>
          </p:nvPr>
        </p:nvSpPr>
        <p:spPr/>
        <p:txBody>
          <a:body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28454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58A563-9746-4325-91CC-726B0B129DA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17FA948-7E2D-43B7-B415-9BB51AF657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A011B11E-09C3-462F-AA36-7C78774D7B69}"/>
              </a:ext>
            </a:extLst>
          </p:cNvPr>
          <p:cNvSpPr>
            <a:spLocks noGrp="1"/>
          </p:cNvSpPr>
          <p:nvPr>
            <p:ph sz="half" idx="2"/>
          </p:nvPr>
        </p:nvSpPr>
        <p:spPr>
          <a:xfrm>
            <a:off x="839788" y="2505075"/>
            <a:ext cx="5157787" cy="368458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a:extLst>
              <a:ext uri="{FF2B5EF4-FFF2-40B4-BE49-F238E27FC236}">
                <a16:creationId xmlns:a16="http://schemas.microsoft.com/office/drawing/2014/main" id="{01409D6A-7BF1-42B6-8FF2-7C3B6FC3C1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35E20E0-6A63-4EA5-8809-875E3EB2E28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DA4436E-E434-49DA-AEF5-E960C0C1F2DD}"/>
              </a:ext>
            </a:extLst>
          </p:cNvPr>
          <p:cNvSpPr>
            <a:spLocks noGrp="1"/>
          </p:cNvSpPr>
          <p:nvPr>
            <p:ph type="dt" sz="half" idx="10"/>
          </p:nvPr>
        </p:nvSpPr>
        <p:spPr/>
        <p:txBody>
          <a:bodyPr/>
          <a:lstStyle/>
          <a:p>
            <a:fld id="{AD76A183-D7D1-6E4B-954F-8CECF6708F0B}" type="datetime1">
              <a:rPr lang="zh-CN" altLang="en-US" smtClean="0"/>
              <a:t>2025/12/15</a:t>
            </a:fld>
            <a:endParaRPr lang="zh-CN" altLang="en-US"/>
          </a:p>
        </p:txBody>
      </p:sp>
      <p:sp>
        <p:nvSpPr>
          <p:cNvPr id="8" name="页脚占位符 7">
            <a:extLst>
              <a:ext uri="{FF2B5EF4-FFF2-40B4-BE49-F238E27FC236}">
                <a16:creationId xmlns:a16="http://schemas.microsoft.com/office/drawing/2014/main" id="{DFB35480-CA15-4195-A88A-946DBACC191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55FC85C-6FD3-444A-9A5E-01032472786D}"/>
              </a:ext>
            </a:extLst>
          </p:cNvPr>
          <p:cNvSpPr>
            <a:spLocks noGrp="1"/>
          </p:cNvSpPr>
          <p:nvPr>
            <p:ph type="sldNum" sz="quarter" idx="12"/>
          </p:nvPr>
        </p:nvSpPr>
        <p:spPr/>
        <p:txBody>
          <a:body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130179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6EE34-A494-4648-8C0D-B864BE21285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E1EBD94-5A0F-4251-B472-66C071003598}"/>
              </a:ext>
            </a:extLst>
          </p:cNvPr>
          <p:cNvSpPr>
            <a:spLocks noGrp="1"/>
          </p:cNvSpPr>
          <p:nvPr>
            <p:ph type="dt" sz="half" idx="10"/>
          </p:nvPr>
        </p:nvSpPr>
        <p:spPr/>
        <p:txBody>
          <a:bodyPr/>
          <a:lstStyle/>
          <a:p>
            <a:fld id="{37F8D98E-D22E-B745-BAB8-4E85C6860B43}" type="datetime1">
              <a:rPr lang="zh-CN" altLang="en-US" smtClean="0"/>
              <a:t>2025/12/15</a:t>
            </a:fld>
            <a:endParaRPr lang="zh-CN" altLang="en-US"/>
          </a:p>
        </p:txBody>
      </p:sp>
      <p:sp>
        <p:nvSpPr>
          <p:cNvPr id="4" name="页脚占位符 3">
            <a:extLst>
              <a:ext uri="{FF2B5EF4-FFF2-40B4-BE49-F238E27FC236}">
                <a16:creationId xmlns:a16="http://schemas.microsoft.com/office/drawing/2014/main" id="{3F0A38D9-ACDD-49C4-9501-C93603C9A3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D1F7F38-D4DA-4237-9BC5-395BC82DDFC3}"/>
              </a:ext>
            </a:extLst>
          </p:cNvPr>
          <p:cNvSpPr>
            <a:spLocks noGrp="1"/>
          </p:cNvSpPr>
          <p:nvPr>
            <p:ph type="sldNum" sz="quarter" idx="12"/>
          </p:nvPr>
        </p:nvSpPr>
        <p:spPr/>
        <p:txBody>
          <a:body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345476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3D695F-240D-4EEA-B341-A92087FDCC25}"/>
              </a:ext>
            </a:extLst>
          </p:cNvPr>
          <p:cNvSpPr>
            <a:spLocks noGrp="1"/>
          </p:cNvSpPr>
          <p:nvPr>
            <p:ph type="dt" sz="half" idx="10"/>
          </p:nvPr>
        </p:nvSpPr>
        <p:spPr/>
        <p:txBody>
          <a:bodyPr/>
          <a:lstStyle/>
          <a:p>
            <a:fld id="{F1133174-3A64-044B-A885-73BAFB19339B}" type="datetime1">
              <a:rPr lang="zh-CN" altLang="en-US" smtClean="0"/>
              <a:t>2025/12/15</a:t>
            </a:fld>
            <a:endParaRPr lang="zh-CN" altLang="en-US"/>
          </a:p>
        </p:txBody>
      </p:sp>
      <p:sp>
        <p:nvSpPr>
          <p:cNvPr id="3" name="页脚占位符 2">
            <a:extLst>
              <a:ext uri="{FF2B5EF4-FFF2-40B4-BE49-F238E27FC236}">
                <a16:creationId xmlns:a16="http://schemas.microsoft.com/office/drawing/2014/main" id="{CEE93584-CF6E-41AA-AC1E-FE90E71899E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7906E4-8376-4F8E-A6EB-D813FFE407DD}"/>
              </a:ext>
            </a:extLst>
          </p:cNvPr>
          <p:cNvSpPr>
            <a:spLocks noGrp="1"/>
          </p:cNvSpPr>
          <p:nvPr>
            <p:ph type="sldNum" sz="quarter" idx="12"/>
          </p:nvPr>
        </p:nvSpPr>
        <p:spPr/>
        <p:txBody>
          <a:body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198861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64DDB-4F66-4393-BA92-8D14771552E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876F15F-E333-4669-AF0F-FF8189924E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E7B6901-09D9-4789-8C40-AC9EE7EDC7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EFF1E8-CB7D-411B-99F9-244F27EA2D7A}"/>
              </a:ext>
            </a:extLst>
          </p:cNvPr>
          <p:cNvSpPr>
            <a:spLocks noGrp="1"/>
          </p:cNvSpPr>
          <p:nvPr>
            <p:ph type="dt" sz="half" idx="10"/>
          </p:nvPr>
        </p:nvSpPr>
        <p:spPr/>
        <p:txBody>
          <a:bodyPr/>
          <a:lstStyle/>
          <a:p>
            <a:fld id="{5C3C9775-5832-E544-B010-559254C08EDF}" type="datetime1">
              <a:rPr lang="zh-CN" altLang="en-US" smtClean="0"/>
              <a:t>2025/12/15</a:t>
            </a:fld>
            <a:endParaRPr lang="zh-CN" altLang="en-US"/>
          </a:p>
        </p:txBody>
      </p:sp>
      <p:sp>
        <p:nvSpPr>
          <p:cNvPr id="6" name="页脚占位符 5">
            <a:extLst>
              <a:ext uri="{FF2B5EF4-FFF2-40B4-BE49-F238E27FC236}">
                <a16:creationId xmlns:a16="http://schemas.microsoft.com/office/drawing/2014/main" id="{58843332-3FF6-407E-8B2A-764F72390E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800C51-ED80-409C-A7AE-E2DEB864FA90}"/>
              </a:ext>
            </a:extLst>
          </p:cNvPr>
          <p:cNvSpPr>
            <a:spLocks noGrp="1"/>
          </p:cNvSpPr>
          <p:nvPr>
            <p:ph type="sldNum" sz="quarter" idx="12"/>
          </p:nvPr>
        </p:nvSpPr>
        <p:spPr/>
        <p:txBody>
          <a:body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39793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3AED8-409F-47F4-B2E8-A9AC4B460C1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B673F9-AE70-47BB-839B-372EBC833F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656FCDE-73AF-471F-9517-89446524D2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4D6181D-BB61-4BA6-A04D-96E6F2B024B8}"/>
              </a:ext>
            </a:extLst>
          </p:cNvPr>
          <p:cNvSpPr>
            <a:spLocks noGrp="1"/>
          </p:cNvSpPr>
          <p:nvPr>
            <p:ph type="dt" sz="half" idx="10"/>
          </p:nvPr>
        </p:nvSpPr>
        <p:spPr/>
        <p:txBody>
          <a:bodyPr/>
          <a:lstStyle/>
          <a:p>
            <a:fld id="{26A36345-A683-9441-95A7-D70E8EEB70EB}" type="datetime1">
              <a:rPr lang="zh-CN" altLang="en-US" smtClean="0"/>
              <a:t>2025/12/15</a:t>
            </a:fld>
            <a:endParaRPr lang="zh-CN" altLang="en-US"/>
          </a:p>
        </p:txBody>
      </p:sp>
      <p:sp>
        <p:nvSpPr>
          <p:cNvPr id="6" name="页脚占位符 5">
            <a:extLst>
              <a:ext uri="{FF2B5EF4-FFF2-40B4-BE49-F238E27FC236}">
                <a16:creationId xmlns:a16="http://schemas.microsoft.com/office/drawing/2014/main" id="{4CCFB3EC-9BD2-470A-973A-BE1E889555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92810E-1BD3-475A-820E-19DEA89FCDEE}"/>
              </a:ext>
            </a:extLst>
          </p:cNvPr>
          <p:cNvSpPr>
            <a:spLocks noGrp="1"/>
          </p:cNvSpPr>
          <p:nvPr>
            <p:ph type="sldNum" sz="quarter" idx="12"/>
          </p:nvPr>
        </p:nvSpPr>
        <p:spPr/>
        <p:txBody>
          <a:body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59285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7A12CD-6626-4F81-B688-359DD39AA5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42A76FF-F722-4DB7-B8FF-A16B53FA7F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889D61-C05E-420B-AC27-0FE432C2D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92BEC-83EF-CB48-9916-C5C320C9DADC}" type="datetime1">
              <a:rPr lang="zh-CN" altLang="en-US" smtClean="0"/>
              <a:t>2025/12/15</a:t>
            </a:fld>
            <a:endParaRPr lang="zh-CN" altLang="en-US"/>
          </a:p>
        </p:txBody>
      </p:sp>
      <p:sp>
        <p:nvSpPr>
          <p:cNvPr id="5" name="页脚占位符 4">
            <a:extLst>
              <a:ext uri="{FF2B5EF4-FFF2-40B4-BE49-F238E27FC236}">
                <a16:creationId xmlns:a16="http://schemas.microsoft.com/office/drawing/2014/main" id="{7E961EF9-BD67-4F65-85E3-294983312B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9AD4C3E-B700-476A-B03C-473960E0A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293435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 y="-23442"/>
            <a:ext cx="12192000" cy="695513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grpSp>
        <p:nvGrpSpPr>
          <p:cNvPr id="24" name="组合 23"/>
          <p:cNvGrpSpPr/>
          <p:nvPr/>
        </p:nvGrpSpPr>
        <p:grpSpPr>
          <a:xfrm>
            <a:off x="772693" y="3850625"/>
            <a:ext cx="2331445" cy="407395"/>
            <a:chOff x="7763" y="9856"/>
            <a:chExt cx="3141" cy="562"/>
          </a:xfrm>
        </p:grpSpPr>
        <p:sp>
          <p:nvSpPr>
            <p:cNvPr id="25" name="圆角矩形 24"/>
            <p:cNvSpPr/>
            <p:nvPr/>
          </p:nvSpPr>
          <p:spPr>
            <a:xfrm>
              <a:off x="7771" y="9863"/>
              <a:ext cx="3133" cy="526"/>
            </a:xfrm>
            <a:prstGeom prst="roundRect">
              <a:avLst>
                <a:gd name="adj" fmla="val 0"/>
              </a:avLst>
            </a:prstGeom>
            <a:noFill/>
            <a:ln w="19050">
              <a:solidFill>
                <a:schemeClr val="bg1"/>
              </a:solidFill>
            </a:ln>
            <a:extLst>
              <a:ext uri="{909E8E84-426E-40DD-AFC4-6F175D3DCCD1}">
                <a14:hiddenFill xmlns:a14="http://schemas.microsoft.com/office/drawing/2010/main">
                  <a:solidFill>
                    <a:srgbClr val="586F5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000">
                <a:latin typeface="FZCuHeiSongS-B-GB" panose="02000000000000000000" pitchFamily="2" charset="-122"/>
                <a:ea typeface="FZCuHeiSongS-B-GB" panose="02000000000000000000" pitchFamily="2" charset="-122"/>
              </a:endParaRPr>
            </a:p>
          </p:txBody>
        </p:sp>
        <p:sp>
          <p:nvSpPr>
            <p:cNvPr id="26" name="圆角矩形 25"/>
            <p:cNvSpPr/>
            <p:nvPr/>
          </p:nvSpPr>
          <p:spPr>
            <a:xfrm>
              <a:off x="7763" y="9856"/>
              <a:ext cx="1687" cy="534"/>
            </a:xfrm>
            <a:prstGeom prst="roundRect">
              <a:avLst>
                <a:gd name="adj"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000">
                <a:latin typeface="FZCuHeiSongS-B-GB" panose="02000000000000000000" pitchFamily="2" charset="-122"/>
                <a:ea typeface="FZCuHeiSongS-B-GB" panose="02000000000000000000" pitchFamily="2" charset="-122"/>
              </a:endParaRPr>
            </a:p>
          </p:txBody>
        </p:sp>
        <p:sp>
          <p:nvSpPr>
            <p:cNvPr id="27" name="文本框 26"/>
            <p:cNvSpPr txBox="1"/>
            <p:nvPr/>
          </p:nvSpPr>
          <p:spPr>
            <a:xfrm>
              <a:off x="7899" y="9866"/>
              <a:ext cx="1544" cy="552"/>
            </a:xfrm>
            <a:prstGeom prst="rect">
              <a:avLst/>
            </a:prstGeom>
            <a:noFill/>
            <a:ln>
              <a:noFill/>
            </a:ln>
          </p:spPr>
          <p:txBody>
            <a:bodyPr wrap="square" rtlCol="0" anchor="t">
              <a:spAutoFit/>
            </a:bodyPr>
            <a:lstStyle/>
            <a:p>
              <a:pPr algn="ctr"/>
              <a:r>
                <a:rPr lang="zh-CN" altLang="en-US" sz="2000" dirty="0">
                  <a:solidFill>
                    <a:srgbClr val="9A0001"/>
                  </a:solidFill>
                  <a:latin typeface="FZCuHeiSongS-B-GB" panose="02000000000000000000" pitchFamily="2" charset="-122"/>
                  <a:ea typeface="FZCuHeiSongS-B-GB" panose="02000000000000000000" pitchFamily="2" charset="-122"/>
                  <a:cs typeface="思源黑体 CN Medium" panose="020B0600000000000000" charset="-122"/>
                </a:rPr>
                <a:t>汇报人</a:t>
              </a:r>
            </a:p>
          </p:txBody>
        </p:sp>
      </p:grpSp>
      <p:sp>
        <p:nvSpPr>
          <p:cNvPr id="28" name="文本框 27"/>
          <p:cNvSpPr txBox="1"/>
          <p:nvPr/>
        </p:nvSpPr>
        <p:spPr>
          <a:xfrm>
            <a:off x="2057720" y="3857892"/>
            <a:ext cx="1008392" cy="400110"/>
          </a:xfrm>
          <a:prstGeom prst="rect">
            <a:avLst/>
          </a:prstGeom>
          <a:noFill/>
        </p:spPr>
        <p:txBody>
          <a:bodyPr wrap="square" rtlCol="0" anchor="t">
            <a:spAutoFit/>
          </a:bodyPr>
          <a:lstStyle/>
          <a:p>
            <a:pPr algn="ctr"/>
            <a:r>
              <a:rPr lang="zh-CN" altLang="en-US" sz="2000" dirty="0">
                <a:solidFill>
                  <a:schemeClr val="bg1"/>
                </a:solidFill>
                <a:latin typeface="FZCHSJW--GB1-0" panose="02000000000000000000" charset="-122"/>
                <a:ea typeface="FZCuHeiSongS-B-GB" panose="02000000000000000000" pitchFamily="2" charset="-122"/>
                <a:cs typeface="思源黑体 CN Medium" panose="020B0600000000000000" charset="-122"/>
              </a:rPr>
              <a:t>徐浩书</a:t>
            </a:r>
          </a:p>
        </p:txBody>
      </p:sp>
      <p:sp>
        <p:nvSpPr>
          <p:cNvPr id="31" name="文本框 30"/>
          <p:cNvSpPr txBox="1"/>
          <p:nvPr/>
        </p:nvSpPr>
        <p:spPr>
          <a:xfrm>
            <a:off x="615363" y="4384328"/>
            <a:ext cx="2169108" cy="400110"/>
          </a:xfrm>
          <a:prstGeom prst="rect">
            <a:avLst/>
          </a:prstGeom>
          <a:noFill/>
        </p:spPr>
        <p:txBody>
          <a:bodyPr wrap="square" rtlCol="0">
            <a:spAutoFit/>
          </a:bodyPr>
          <a:lstStyle/>
          <a:p>
            <a:pPr algn="r"/>
            <a:r>
              <a:rPr lang="en-US" altLang="zh-CN"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2025</a:t>
            </a:r>
            <a:r>
              <a:rPr lang="zh-CN" altLang="en-US"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年</a:t>
            </a:r>
            <a:r>
              <a:rPr lang="en-US" altLang="zh-CN"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12</a:t>
            </a:r>
            <a:r>
              <a:rPr lang="zh-CN" altLang="en-US"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月</a:t>
            </a:r>
            <a:r>
              <a:rPr lang="en-US" altLang="zh-CN"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15</a:t>
            </a:r>
            <a:r>
              <a:rPr lang="zh-CN" altLang="en-US"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日</a:t>
            </a: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9991" y="458041"/>
            <a:ext cx="1758315" cy="495300"/>
          </a:xfrm>
          <a:prstGeom prst="rect">
            <a:avLst/>
          </a:prstGeom>
        </p:spPr>
      </p:pic>
      <p:sp>
        <p:nvSpPr>
          <p:cNvPr id="2" name="文本框 1"/>
          <p:cNvSpPr txBox="1"/>
          <p:nvPr/>
        </p:nvSpPr>
        <p:spPr>
          <a:xfrm>
            <a:off x="615363" y="1906649"/>
            <a:ext cx="8843948" cy="1569660"/>
          </a:xfrm>
          <a:prstGeom prst="rect">
            <a:avLst/>
          </a:prstGeom>
          <a:noFill/>
        </p:spPr>
        <p:txBody>
          <a:bodyPr wrap="square" rtlCol="0">
            <a:spAutoFit/>
          </a:bodyPr>
          <a:lstStyle/>
          <a:p>
            <a:r>
              <a:rPr lang="en-US" altLang="zh-CN" sz="32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Learning Continuous-Time Trajectories of Adolescent Brain Structural Connectomes via Latent Graph Neural ODEs</a:t>
            </a:r>
          </a:p>
        </p:txBody>
      </p:sp>
      <p:pic>
        <p:nvPicPr>
          <p:cNvPr id="4" name="图片 3"/>
          <p:cNvPicPr>
            <a:picLocks noChangeAspect="1"/>
          </p:cNvPicPr>
          <p:nvPr/>
        </p:nvPicPr>
        <p:blipFill>
          <a:blip r:embed="rId3">
            <a:alphaModFix amt="35000"/>
            <a:lum bright="70000" contrast="-70000"/>
            <a:extLst>
              <a:ext uri="{BEBA8EAE-BF5A-486C-A8C5-ECC9F3942E4B}">
                <a14:imgProps xmlns:a14="http://schemas.microsoft.com/office/drawing/2010/main">
                  <a14:imgLayer r:embed="rId4">
                    <a14:imgEffect>
                      <a14:artisticPhotocopy detail="2"/>
                    </a14:imgEffect>
                  </a14:imgLayer>
                </a14:imgProps>
              </a:ext>
              <a:ext uri="{28A0092B-C50C-407E-A947-70E740481C1C}">
                <a14:useLocalDpi xmlns:a14="http://schemas.microsoft.com/office/drawing/2010/main" val="0"/>
              </a:ext>
            </a:extLst>
          </a:blip>
          <a:srcRect b="17844"/>
          <a:stretch>
            <a:fillRect/>
          </a:stretch>
        </p:blipFill>
        <p:spPr>
          <a:xfrm>
            <a:off x="127614" y="4913958"/>
            <a:ext cx="11936772" cy="2011480"/>
          </a:xfrm>
          <a:prstGeom prst="rect">
            <a:avLst/>
          </a:prstGeom>
        </p:spPr>
      </p:pic>
      <p:sp>
        <p:nvSpPr>
          <p:cNvPr id="6" name="灯片编号占位符 5">
            <a:extLst>
              <a:ext uri="{FF2B5EF4-FFF2-40B4-BE49-F238E27FC236}">
                <a16:creationId xmlns:a16="http://schemas.microsoft.com/office/drawing/2014/main" id="{C1C6E2B6-E65A-DE20-635B-BA2B4FDE7E01}"/>
              </a:ext>
            </a:extLst>
          </p:cNvPr>
          <p:cNvSpPr>
            <a:spLocks noGrp="1"/>
          </p:cNvSpPr>
          <p:nvPr>
            <p:ph type="sldNum" sz="quarter" idx="12"/>
          </p:nvPr>
        </p:nvSpPr>
        <p:spPr/>
        <p:txBody>
          <a:bodyPr/>
          <a:lstStyle/>
          <a:p>
            <a:fld id="{3505B016-64E1-4432-88BD-C1FDDF8765EC}" type="slidenum">
              <a:rPr lang="zh-CN" altLang="en-US" smtClean="0"/>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grpSp>
        <p:nvGrpSpPr>
          <p:cNvPr id="62" name="组合 61"/>
          <p:cNvGrpSpPr/>
          <p:nvPr/>
        </p:nvGrpSpPr>
        <p:grpSpPr>
          <a:xfrm>
            <a:off x="1033481" y="2487017"/>
            <a:ext cx="2608004" cy="1883966"/>
            <a:chOff x="1209755" y="4179558"/>
            <a:chExt cx="2608004" cy="1883966"/>
          </a:xfrm>
        </p:grpSpPr>
        <p:sp>
          <p:nvSpPr>
            <p:cNvPr id="63" name="文本框 62"/>
            <p:cNvSpPr txBox="1"/>
            <p:nvPr/>
          </p:nvSpPr>
          <p:spPr>
            <a:xfrm>
              <a:off x="1525143" y="4179558"/>
              <a:ext cx="1479892" cy="1446550"/>
            </a:xfrm>
            <a:prstGeom prst="rect">
              <a:avLst/>
            </a:prstGeom>
            <a:noFill/>
          </p:spPr>
          <p:txBody>
            <a:bodyPr wrap="none" rtlCol="0">
              <a:spAutoFit/>
            </a:bodyPr>
            <a:lstStyle/>
            <a:p>
              <a:r>
                <a:rPr lang="en-US" altLang="zh-CN" sz="8800" b="1" dirty="0">
                  <a:latin typeface="FZCuHeiSongS-B-GB" panose="02000000000000000000" pitchFamily="2" charset="-122"/>
                  <a:ea typeface="FZCuHeiSongS-B-GB" panose="02000000000000000000" pitchFamily="2" charset="-122"/>
                  <a:cs typeface="字魂105号-简雅黑" panose="00000500000000000000" pitchFamily="2" charset="-122"/>
                </a:rPr>
                <a:t>02</a:t>
              </a:r>
              <a:endParaRPr lang="zh-CN" altLang="en-US" sz="8800" b="1" dirty="0">
                <a:latin typeface="FZCuHeiSongS-B-GB" panose="02000000000000000000" pitchFamily="2" charset="-122"/>
                <a:ea typeface="FZCuHeiSongS-B-GB" panose="02000000000000000000" pitchFamily="2" charset="-122"/>
                <a:cs typeface="字魂105号-简雅黑" panose="00000500000000000000" pitchFamily="2" charset="-122"/>
              </a:endParaRPr>
            </a:p>
          </p:txBody>
        </p:sp>
        <p:sp>
          <p:nvSpPr>
            <p:cNvPr id="64" name="文本框 63"/>
            <p:cNvSpPr txBox="1"/>
            <p:nvPr/>
          </p:nvSpPr>
          <p:spPr>
            <a:xfrm>
              <a:off x="1525144" y="5355638"/>
              <a:ext cx="2292615" cy="707886"/>
            </a:xfrm>
            <a:prstGeom prst="rect">
              <a:avLst/>
            </a:prstGeom>
            <a:noFill/>
          </p:spPr>
          <p:txBody>
            <a:bodyPr wrap="none" rtlCol="0">
              <a:spAutoFit/>
            </a:bodyPr>
            <a:lstStyle/>
            <a:p>
              <a:pPr algn="l"/>
              <a:r>
                <a:rPr lang="en-US" altLang="zh-CN" sz="4000" b="1" i="0" dirty="0">
                  <a:solidFill>
                    <a:srgbClr val="1A1C1E"/>
                  </a:solidFill>
                  <a:effectLst/>
                  <a:latin typeface="Arial" panose="020B0604020202020204" pitchFamily="34" charset="0"/>
                  <a:cs typeface="Arial" panose="020B0604020202020204" pitchFamily="34" charset="0"/>
                </a:rPr>
                <a:t>Methods</a:t>
              </a:r>
            </a:p>
          </p:txBody>
        </p:sp>
        <p:cxnSp>
          <p:nvCxnSpPr>
            <p:cNvPr id="66" name="直接连接符 55"/>
            <p:cNvCxnSpPr/>
            <p:nvPr/>
          </p:nvCxnSpPr>
          <p:spPr>
            <a:xfrm>
              <a:off x="1209755" y="4396902"/>
              <a:ext cx="0" cy="1579587"/>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0254830" y="2772819"/>
            <a:ext cx="1528321" cy="302448"/>
            <a:chOff x="5796136" y="4189567"/>
            <a:chExt cx="1146539" cy="226895"/>
          </a:xfrm>
          <a:solidFill>
            <a:srgbClr val="9A0001"/>
          </a:solidFill>
          <a:effectLst/>
        </p:grpSpPr>
        <p:sp>
          <p:nvSpPr>
            <p:cNvPr id="7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prstClr val="white"/>
                </a:solidFill>
              </a:endParaRPr>
            </a:p>
          </p:txBody>
        </p:sp>
        <p:sp>
          <p:nvSpPr>
            <p:cNvPr id="7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cxnSp>
        <p:nvCxnSpPr>
          <p:cNvPr id="80" name="直接连接符 92"/>
          <p:cNvCxnSpPr/>
          <p:nvPr/>
        </p:nvCxnSpPr>
        <p:spPr>
          <a:xfrm>
            <a:off x="5313328" y="2924043"/>
            <a:ext cx="4726249" cy="0"/>
          </a:xfrm>
          <a:prstGeom prst="line">
            <a:avLst/>
          </a:prstGeom>
          <a:ln w="38100">
            <a:solidFill>
              <a:srgbClr val="9A0001"/>
            </a:solidFill>
          </a:ln>
          <a:effectLst/>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5" name="灯片编号占位符 4">
            <a:extLst>
              <a:ext uri="{FF2B5EF4-FFF2-40B4-BE49-F238E27FC236}">
                <a16:creationId xmlns:a16="http://schemas.microsoft.com/office/drawing/2014/main" id="{D80FF613-622F-AF55-D56B-C82DAB670866}"/>
              </a:ext>
            </a:extLst>
          </p:cNvPr>
          <p:cNvSpPr>
            <a:spLocks noGrp="1"/>
          </p:cNvSpPr>
          <p:nvPr>
            <p:ph type="sldNum" sz="quarter" idx="12"/>
          </p:nvPr>
        </p:nvSpPr>
        <p:spPr/>
        <p:txBody>
          <a:bodyPr/>
          <a:lstStyle/>
          <a:p>
            <a:fld id="{3505B016-64E1-4432-88BD-C1FDDF8765EC}" type="slidenum">
              <a:rPr lang="zh-CN" altLang="en-US" smtClean="0"/>
              <a:t>10</a:t>
            </a:fld>
            <a:endParaRPr lang="zh-CN" altLang="en-US"/>
          </a:p>
        </p:txBody>
      </p:sp>
    </p:spTree>
    <p:extLst>
      <p:ext uri="{BB962C8B-B14F-4D97-AF65-F5344CB8AC3E}">
        <p14:creationId xmlns:p14="http://schemas.microsoft.com/office/powerpoint/2010/main" val="75793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2153154"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Methods</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data</a:t>
              </a:r>
              <a:endParaRPr lang="zh-CN" altLang="en-US"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endParaRPr>
            </a:p>
          </p:txBody>
        </p:sp>
      </p:gr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A064322D-DD3A-5D9C-DB5F-E52D65D18277}"/>
              </a:ext>
            </a:extLst>
          </p:cNvPr>
          <p:cNvSpPr>
            <a:spLocks noGrp="1"/>
          </p:cNvSpPr>
          <p:nvPr>
            <p:ph type="sldNum" sz="quarter" idx="12"/>
          </p:nvPr>
        </p:nvSpPr>
        <p:spPr/>
        <p:txBody>
          <a:bodyPr/>
          <a:lstStyle/>
          <a:p>
            <a:fld id="{3505B016-64E1-4432-88BD-C1FDDF8765EC}" type="slidenum">
              <a:rPr lang="zh-CN" altLang="en-US" smtClean="0"/>
              <a:t>11</a:t>
            </a:fld>
            <a:endParaRPr lang="zh-CN" altLang="en-US"/>
          </a:p>
        </p:txBody>
      </p:sp>
      <p:pic>
        <p:nvPicPr>
          <p:cNvPr id="2" name="图片 1">
            <a:extLst>
              <a:ext uri="{FF2B5EF4-FFF2-40B4-BE49-F238E27FC236}">
                <a16:creationId xmlns:a16="http://schemas.microsoft.com/office/drawing/2014/main" id="{F5EC10D9-9D26-586B-6947-55D0E5C7E384}"/>
              </a:ext>
            </a:extLst>
          </p:cNvPr>
          <p:cNvPicPr>
            <a:picLocks noChangeAspect="1"/>
          </p:cNvPicPr>
          <p:nvPr/>
        </p:nvPicPr>
        <p:blipFill>
          <a:blip r:embed="rId4"/>
          <a:stretch>
            <a:fillRect/>
          </a:stretch>
        </p:blipFill>
        <p:spPr>
          <a:xfrm>
            <a:off x="203184" y="1351926"/>
            <a:ext cx="7113328" cy="5080949"/>
          </a:xfrm>
          <a:prstGeom prst="rect">
            <a:avLst/>
          </a:prstGeom>
        </p:spPr>
      </p:pic>
      <p:sp>
        <p:nvSpPr>
          <p:cNvPr id="9" name="文本框 8">
            <a:extLst>
              <a:ext uri="{FF2B5EF4-FFF2-40B4-BE49-F238E27FC236}">
                <a16:creationId xmlns:a16="http://schemas.microsoft.com/office/drawing/2014/main" id="{BC61525A-4C6A-27AE-3CD3-CA0A9C27F6E6}"/>
              </a:ext>
            </a:extLst>
          </p:cNvPr>
          <p:cNvSpPr txBox="1"/>
          <p:nvPr/>
        </p:nvSpPr>
        <p:spPr>
          <a:xfrm>
            <a:off x="7366616" y="2207347"/>
            <a:ext cx="4682001" cy="3524042"/>
          </a:xfrm>
          <a:prstGeom prst="rect">
            <a:avLst/>
          </a:prstGeom>
          <a:noFill/>
        </p:spPr>
        <p:txBody>
          <a:bodyPr wrap="square">
            <a:spAutoFit/>
          </a:bodyPr>
          <a:lstStyle/>
          <a:p>
            <a:pPr>
              <a:spcAft>
                <a:spcPts val="600"/>
              </a:spcAft>
            </a:pPr>
            <a:r>
              <a:rPr lang="en" altLang="zh-CN" b="1" dirty="0">
                <a:latin typeface="Arial" panose="020B0604020202020204" pitchFamily="34" charset="0"/>
                <a:cs typeface="Arial" panose="020B0604020202020204" pitchFamily="34" charset="0"/>
              </a:rPr>
              <a:t>Dataset:</a:t>
            </a:r>
            <a:r>
              <a:rPr lang="en" altLang="zh-CN" dirty="0">
                <a:latin typeface="Arial" panose="020B0604020202020204" pitchFamily="34" charset="0"/>
                <a:cs typeface="Arial" panose="020B0604020202020204" pitchFamily="34" charset="0"/>
              </a:rPr>
              <a:t> ABCD Study (Adolescent Brain Cognitive Development).</a:t>
            </a:r>
          </a:p>
          <a:p>
            <a:pPr>
              <a:spcAft>
                <a:spcPts val="600"/>
              </a:spcAft>
            </a:pPr>
            <a:r>
              <a:rPr lang="en" altLang="zh-CN" b="1" dirty="0">
                <a:latin typeface="Arial" panose="020B0604020202020204" pitchFamily="34" charset="0"/>
                <a:cs typeface="Arial" panose="020B0604020202020204" pitchFamily="34" charset="0"/>
              </a:rPr>
              <a:t>Sample Size:</a:t>
            </a:r>
            <a:r>
              <a:rPr lang="en" altLang="zh-CN" dirty="0">
                <a:latin typeface="Arial" panose="020B0604020202020204" pitchFamily="34" charset="0"/>
                <a:cs typeface="Arial" panose="020B0604020202020204" pitchFamily="34" charset="0"/>
              </a:rPr>
              <a:t> </a:t>
            </a:r>
            <a:r>
              <a:rPr lang="en" altLang="zh-CN" b="1" dirty="0">
                <a:latin typeface="Arial" panose="020B0604020202020204" pitchFamily="34" charset="0"/>
                <a:cs typeface="Arial" panose="020B0604020202020204" pitchFamily="34" charset="0"/>
              </a:rPr>
              <a:t>3,962</a:t>
            </a:r>
            <a:r>
              <a:rPr lang="en" altLang="zh-CN" dirty="0">
                <a:latin typeface="Arial" panose="020B0604020202020204" pitchFamily="34" charset="0"/>
                <a:cs typeface="Arial" panose="020B0604020202020204" pitchFamily="34" charset="0"/>
              </a:rPr>
              <a:t> unique subjects (9-10 years baseline).</a:t>
            </a:r>
          </a:p>
          <a:p>
            <a:pPr>
              <a:spcAft>
                <a:spcPts val="600"/>
              </a:spcAft>
            </a:pPr>
            <a:r>
              <a:rPr lang="en" altLang="zh-CN" b="1" dirty="0">
                <a:latin typeface="Arial" panose="020B0604020202020204" pitchFamily="34" charset="0"/>
                <a:cs typeface="Arial" panose="020B0604020202020204" pitchFamily="34" charset="0"/>
              </a:rPr>
              <a:t>Data Tiering Strategy:</a:t>
            </a:r>
          </a:p>
          <a:p>
            <a:pPr marL="285750" indent="-285750">
              <a:spcAft>
                <a:spcPts val="600"/>
              </a:spcAft>
              <a:buFont typeface="Arial" panose="020B0604020202020204" pitchFamily="34" charset="0"/>
              <a:buChar char="•"/>
            </a:pPr>
            <a:r>
              <a:rPr lang="en" altLang="zh-CN" dirty="0">
                <a:latin typeface="Arial" panose="020B0604020202020204" pitchFamily="34" charset="0"/>
                <a:cs typeface="Arial" panose="020B0604020202020204" pitchFamily="34" charset="0"/>
              </a:rPr>
              <a:t>Tier 1 (3+ timepoints): </a:t>
            </a:r>
            <a:r>
              <a:rPr lang="en" altLang="zh-CN" b="1" dirty="0">
                <a:latin typeface="Arial" panose="020B0604020202020204" pitchFamily="34" charset="0"/>
                <a:cs typeface="Arial" panose="020B0604020202020204" pitchFamily="34" charset="0"/>
              </a:rPr>
              <a:t>384</a:t>
            </a:r>
            <a:r>
              <a:rPr lang="en" altLang="zh-CN" dirty="0">
                <a:latin typeface="Arial" panose="020B0604020202020204" pitchFamily="34" charset="0"/>
                <a:cs typeface="Arial" panose="020B0604020202020204" pitchFamily="34" charset="0"/>
              </a:rPr>
              <a:t> subjects, used for learning non-linear acceleration.</a:t>
            </a:r>
          </a:p>
          <a:p>
            <a:pPr marL="285750" indent="-285750">
              <a:spcAft>
                <a:spcPts val="600"/>
              </a:spcAft>
              <a:buFont typeface="Arial" panose="020B0604020202020204" pitchFamily="34" charset="0"/>
              <a:buChar char="•"/>
            </a:pPr>
            <a:r>
              <a:rPr lang="en" altLang="zh-CN" dirty="0">
                <a:latin typeface="Arial" panose="020B0604020202020204" pitchFamily="34" charset="0"/>
                <a:cs typeface="Arial" panose="020B0604020202020204" pitchFamily="34" charset="0"/>
              </a:rPr>
              <a:t>Tier 2 (2 timepoints): </a:t>
            </a:r>
            <a:r>
              <a:rPr lang="en" altLang="zh-CN" b="1" dirty="0">
                <a:latin typeface="Arial" panose="020B0604020202020204" pitchFamily="34" charset="0"/>
                <a:cs typeface="Arial" panose="020B0604020202020204" pitchFamily="34" charset="0"/>
              </a:rPr>
              <a:t>2,358</a:t>
            </a:r>
            <a:r>
              <a:rPr lang="en" altLang="zh-CN" dirty="0">
                <a:latin typeface="Arial" panose="020B0604020202020204" pitchFamily="34" charset="0"/>
                <a:cs typeface="Arial" panose="020B0604020202020204" pitchFamily="34" charset="0"/>
              </a:rPr>
              <a:t> subjects, used for learning velocity fields.</a:t>
            </a:r>
          </a:p>
          <a:p>
            <a:pPr marL="285750" indent="-285750">
              <a:spcAft>
                <a:spcPts val="600"/>
              </a:spcAft>
              <a:buFont typeface="Arial" panose="020B0604020202020204" pitchFamily="34" charset="0"/>
              <a:buChar char="•"/>
            </a:pPr>
            <a:r>
              <a:rPr lang="en" altLang="zh-CN" dirty="0">
                <a:latin typeface="Arial" panose="020B0604020202020204" pitchFamily="34" charset="0"/>
                <a:cs typeface="Arial" panose="020B0604020202020204" pitchFamily="34" charset="0"/>
              </a:rPr>
              <a:t>Tier 3 (1 timepoint): </a:t>
            </a:r>
            <a:r>
              <a:rPr lang="en" altLang="zh-CN" b="1" dirty="0">
                <a:latin typeface="Arial" panose="020B0604020202020204" pitchFamily="34" charset="0"/>
                <a:cs typeface="Arial" panose="020B0604020202020204" pitchFamily="34" charset="0"/>
              </a:rPr>
              <a:t>1,824</a:t>
            </a:r>
            <a:r>
              <a:rPr lang="en" altLang="zh-CN" dirty="0">
                <a:latin typeface="Arial" panose="020B0604020202020204" pitchFamily="34" charset="0"/>
                <a:cs typeface="Arial" panose="020B0604020202020204" pitchFamily="34" charset="0"/>
              </a:rPr>
              <a:t> subjects, used for learning manifold distribution.</a:t>
            </a:r>
          </a:p>
        </p:txBody>
      </p:sp>
    </p:spTree>
    <p:extLst>
      <p:ext uri="{BB962C8B-B14F-4D97-AF65-F5344CB8AC3E}">
        <p14:creationId xmlns:p14="http://schemas.microsoft.com/office/powerpoint/2010/main" val="376804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2153154"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Methods</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Framework</a:t>
              </a:r>
              <a:endParaRPr lang="zh-CN" altLang="en-US"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endParaRPr>
            </a:p>
          </p:txBody>
        </p:sp>
      </p:gr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A064322D-DD3A-5D9C-DB5F-E52D65D18277}"/>
              </a:ext>
            </a:extLst>
          </p:cNvPr>
          <p:cNvSpPr>
            <a:spLocks noGrp="1"/>
          </p:cNvSpPr>
          <p:nvPr>
            <p:ph type="sldNum" sz="quarter" idx="12"/>
          </p:nvPr>
        </p:nvSpPr>
        <p:spPr/>
        <p:txBody>
          <a:bodyPr/>
          <a:lstStyle/>
          <a:p>
            <a:fld id="{3505B016-64E1-4432-88BD-C1FDDF8765EC}" type="slidenum">
              <a:rPr lang="zh-CN" altLang="en-US" smtClean="0"/>
              <a:t>12</a:t>
            </a:fld>
            <a:endParaRPr lang="zh-CN" altLang="en-US"/>
          </a:p>
        </p:txBody>
      </p:sp>
      <p:pic>
        <p:nvPicPr>
          <p:cNvPr id="2" name="图片 1">
            <a:extLst>
              <a:ext uri="{FF2B5EF4-FFF2-40B4-BE49-F238E27FC236}">
                <a16:creationId xmlns:a16="http://schemas.microsoft.com/office/drawing/2014/main" id="{B422FB3E-F32A-3096-F826-C1844021F33A}"/>
              </a:ext>
            </a:extLst>
          </p:cNvPr>
          <p:cNvPicPr>
            <a:picLocks noChangeAspect="1"/>
          </p:cNvPicPr>
          <p:nvPr/>
        </p:nvPicPr>
        <p:blipFill>
          <a:blip r:embed="rId4"/>
          <a:stretch>
            <a:fillRect/>
          </a:stretch>
        </p:blipFill>
        <p:spPr>
          <a:xfrm>
            <a:off x="956147" y="1798830"/>
            <a:ext cx="2358131" cy="2032233"/>
          </a:xfrm>
          <a:prstGeom prst="rect">
            <a:avLst/>
          </a:prstGeom>
        </p:spPr>
      </p:pic>
      <p:pic>
        <p:nvPicPr>
          <p:cNvPr id="9" name="图片 8">
            <a:extLst>
              <a:ext uri="{FF2B5EF4-FFF2-40B4-BE49-F238E27FC236}">
                <a16:creationId xmlns:a16="http://schemas.microsoft.com/office/drawing/2014/main" id="{B05C9ED0-3F5A-ED67-10DD-CEE269E108E6}"/>
              </a:ext>
            </a:extLst>
          </p:cNvPr>
          <p:cNvPicPr>
            <a:picLocks noChangeAspect="1"/>
          </p:cNvPicPr>
          <p:nvPr/>
        </p:nvPicPr>
        <p:blipFill>
          <a:blip r:embed="rId5"/>
          <a:stretch>
            <a:fillRect/>
          </a:stretch>
        </p:blipFill>
        <p:spPr>
          <a:xfrm>
            <a:off x="1137674" y="1952964"/>
            <a:ext cx="2358131" cy="2032233"/>
          </a:xfrm>
          <a:prstGeom prst="rect">
            <a:avLst/>
          </a:prstGeom>
        </p:spPr>
      </p:pic>
      <p:pic>
        <p:nvPicPr>
          <p:cNvPr id="10" name="图片 9">
            <a:extLst>
              <a:ext uri="{FF2B5EF4-FFF2-40B4-BE49-F238E27FC236}">
                <a16:creationId xmlns:a16="http://schemas.microsoft.com/office/drawing/2014/main" id="{0C90B25B-52BA-39E8-796D-E21C9A2BF228}"/>
              </a:ext>
            </a:extLst>
          </p:cNvPr>
          <p:cNvPicPr>
            <a:picLocks noChangeAspect="1"/>
          </p:cNvPicPr>
          <p:nvPr/>
        </p:nvPicPr>
        <p:blipFill>
          <a:blip r:embed="rId6"/>
          <a:stretch>
            <a:fillRect/>
          </a:stretch>
        </p:blipFill>
        <p:spPr>
          <a:xfrm>
            <a:off x="1317359" y="2141890"/>
            <a:ext cx="2358132" cy="2032234"/>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63B4F61-7BAB-2B89-0003-33BEC6A9C792}"/>
                  </a:ext>
                </a:extLst>
              </p:cNvPr>
              <p:cNvSpPr txBox="1"/>
              <p:nvPr/>
            </p:nvSpPr>
            <p:spPr>
              <a:xfrm>
                <a:off x="4153340" y="2099629"/>
                <a:ext cx="7079109" cy="2339102"/>
              </a:xfrm>
              <a:prstGeom prst="rect">
                <a:avLst/>
              </a:prstGeom>
              <a:noFill/>
            </p:spPr>
            <p:txBody>
              <a:bodyPr wrap="square">
                <a:spAutoFit/>
              </a:bodyPr>
              <a:lstStyle/>
              <a:p>
                <a:pPr>
                  <a:spcAft>
                    <a:spcPts val="600"/>
                  </a:spcAft>
                </a:pPr>
                <a:r>
                  <a:rPr lang="en-US" altLang="zh-CN" b="1" dirty="0">
                    <a:latin typeface="Arial" panose="020B0604020202020204" pitchFamily="34" charset="0"/>
                    <a:cs typeface="Arial" panose="020B0604020202020204" pitchFamily="34" charset="0"/>
                  </a:rPr>
                  <a:t>Input Representation:</a:t>
                </a:r>
              </a:p>
              <a:p>
                <a:pPr marL="285750" indent="-285750">
                  <a:spcAft>
                    <a:spcPts val="600"/>
                  </a:spcAft>
                  <a:buFont typeface="Arial" panose="020B0604020202020204" pitchFamily="34" charset="0"/>
                  <a:buChar char="•"/>
                </a:pPr>
                <a:r>
                  <a:rPr lang="en-US" altLang="zh-CN" dirty="0">
                    <a:latin typeface="Arial" panose="020B0604020202020204" pitchFamily="34" charset="0"/>
                    <a:cs typeface="Arial" panose="020B0604020202020204" pitchFamily="34" charset="0"/>
                  </a:rPr>
                  <a:t>Multi-Modal Data: </a:t>
                </a:r>
              </a:p>
              <a:p>
                <a:pPr marL="285750" indent="-285750">
                  <a:spcAft>
                    <a:spcPts val="600"/>
                  </a:spcAft>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𝐴</m:t>
                        </m:r>
                      </m:e>
                      <m:sub>
                        <m:r>
                          <a:rPr lang="en-US" altLang="zh-CN" b="0" i="1" smtClean="0">
                            <a:latin typeface="Cambria Math" panose="02040503050406030204" pitchFamily="18" charset="0"/>
                            <a:cs typeface="Arial" panose="020B0604020202020204" pitchFamily="34" charset="0"/>
                          </a:rPr>
                          <m:t>𝑡</m:t>
                        </m:r>
                      </m:sub>
                    </m:sSub>
                  </m:oMath>
                </a14:m>
                <a:r>
                  <a:rPr lang="en-US" altLang="zh-CN" dirty="0">
                    <a:latin typeface="Arial" panose="020B0604020202020204" pitchFamily="34" charset="0"/>
                    <a:cs typeface="Arial" panose="020B0604020202020204" pitchFamily="34" charset="0"/>
                  </a:rPr>
                  <a:t>(Structure): Structural Connectivity (SC). Pre-processing: Log-Euclidean mapping to respect the SPD manifold.</a:t>
                </a:r>
              </a:p>
              <a:p>
                <a:pPr marL="285750" indent="-285750">
                  <a:spcAft>
                    <a:spcPts val="600"/>
                  </a:spcAft>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𝑋</m:t>
                        </m:r>
                      </m:e>
                      <m:sub>
                        <m:r>
                          <a:rPr lang="en-US" altLang="zh-CN" b="0" i="1" smtClean="0">
                            <a:latin typeface="Cambria Math" panose="02040503050406030204" pitchFamily="18" charset="0"/>
                            <a:cs typeface="Arial" panose="020B0604020202020204" pitchFamily="34" charset="0"/>
                          </a:rPr>
                          <m:t>𝑡</m:t>
                        </m:r>
                      </m:sub>
                    </m:sSub>
                  </m:oMath>
                </a14:m>
                <a:r>
                  <a:rPr lang="en-US" altLang="zh-CN" dirty="0">
                    <a:latin typeface="Arial" panose="020B0604020202020204" pitchFamily="34" charset="0"/>
                    <a:cs typeface="Arial" panose="020B0604020202020204" pitchFamily="34" charset="0"/>
                  </a:rPr>
                  <a:t>(Morphology): Cortical Thickness, Volume, Myelination maps.</a:t>
                </a:r>
              </a:p>
              <a:p>
                <a:pPr marL="285750" indent="-285750">
                  <a:spcAft>
                    <a:spcPts val="600"/>
                  </a:spcAft>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cs typeface="Arial" panose="020B0604020202020204" pitchFamily="34" charset="0"/>
                      </a:rPr>
                      <m:t>𝐶</m:t>
                    </m:r>
                  </m:oMath>
                </a14:m>
                <a:r>
                  <a:rPr lang="en-US" altLang="zh-CN" dirty="0">
                    <a:latin typeface="Arial" panose="020B0604020202020204" pitchFamily="34" charset="0"/>
                    <a:cs typeface="Arial" panose="020B0604020202020204" pitchFamily="34" charset="0"/>
                  </a:rPr>
                  <a:t>(Covariates): Continuous Age, Sex, and </a:t>
                </a:r>
                <a:r>
                  <a:rPr lang="en-US" altLang="zh-CN" dirty="0" err="1">
                    <a:latin typeface="Arial" panose="020B0604020202020204" pitchFamily="34" charset="0"/>
                    <a:cs typeface="Arial" panose="020B0604020202020204" pitchFamily="34" charset="0"/>
                  </a:rPr>
                  <a:t>Site_ID</a:t>
                </a:r>
                <a:r>
                  <a:rPr lang="en-US" altLang="zh-CN" dirty="0">
                    <a:latin typeface="Arial" panose="020B0604020202020204" pitchFamily="34" charset="0"/>
                    <a:cs typeface="Arial" panose="020B0604020202020204" pitchFamily="34" charset="0"/>
                  </a:rPr>
                  <a:t> (critical for de-confounding).</a:t>
                </a:r>
                <a:endParaRPr lang="en" altLang="zh-CN" dirty="0">
                  <a:latin typeface="Arial" panose="020B0604020202020204" pitchFamily="34" charset="0"/>
                  <a:cs typeface="Arial" panose="020B0604020202020204" pitchFamily="34" charset="0"/>
                </a:endParaRPr>
              </a:p>
            </p:txBody>
          </p:sp>
        </mc:Choice>
        <mc:Fallback xmlns="">
          <p:sp>
            <p:nvSpPr>
              <p:cNvPr id="13" name="文本框 12">
                <a:extLst>
                  <a:ext uri="{FF2B5EF4-FFF2-40B4-BE49-F238E27FC236}">
                    <a16:creationId xmlns:a16="http://schemas.microsoft.com/office/drawing/2014/main" id="{363B4F61-7BAB-2B89-0003-33BEC6A9C792}"/>
                  </a:ext>
                </a:extLst>
              </p:cNvPr>
              <p:cNvSpPr txBox="1">
                <a:spLocks noRot="1" noChangeAspect="1" noMove="1" noResize="1" noEditPoints="1" noAdjustHandles="1" noChangeArrowheads="1" noChangeShapeType="1" noTextEdit="1"/>
              </p:cNvSpPr>
              <p:nvPr/>
            </p:nvSpPr>
            <p:spPr>
              <a:xfrm>
                <a:off x="4153340" y="2099629"/>
                <a:ext cx="7079109" cy="2339102"/>
              </a:xfrm>
              <a:prstGeom prst="rect">
                <a:avLst/>
              </a:prstGeom>
              <a:blipFill>
                <a:blip r:embed="rId7"/>
                <a:stretch>
                  <a:fillRect l="-688" t="-1302" b="-3125"/>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05C3AFED-3428-8924-8DCC-DBD11878B782}"/>
              </a:ext>
            </a:extLst>
          </p:cNvPr>
          <p:cNvPicPr>
            <a:picLocks noChangeAspect="1"/>
          </p:cNvPicPr>
          <p:nvPr/>
        </p:nvPicPr>
        <p:blipFill>
          <a:blip r:embed="rId8"/>
          <a:stretch>
            <a:fillRect/>
          </a:stretch>
        </p:blipFill>
        <p:spPr>
          <a:xfrm>
            <a:off x="6417724" y="2446954"/>
            <a:ext cx="1614325" cy="382655"/>
          </a:xfrm>
          <a:prstGeom prst="rect">
            <a:avLst/>
          </a:prstGeom>
        </p:spPr>
      </p:pic>
      <p:sp>
        <p:nvSpPr>
          <p:cNvPr id="19" name="文本框 18">
            <a:extLst>
              <a:ext uri="{FF2B5EF4-FFF2-40B4-BE49-F238E27FC236}">
                <a16:creationId xmlns:a16="http://schemas.microsoft.com/office/drawing/2014/main" id="{88503DBD-D689-700C-C4F1-283477D668A0}"/>
              </a:ext>
            </a:extLst>
          </p:cNvPr>
          <p:cNvSpPr txBox="1"/>
          <p:nvPr/>
        </p:nvSpPr>
        <p:spPr>
          <a:xfrm>
            <a:off x="4153340" y="4795590"/>
            <a:ext cx="7079109" cy="1077218"/>
          </a:xfrm>
          <a:prstGeom prst="rect">
            <a:avLst/>
          </a:prstGeom>
          <a:noFill/>
        </p:spPr>
        <p:txBody>
          <a:bodyPr wrap="square">
            <a:spAutoFit/>
          </a:bodyPr>
          <a:lstStyle/>
          <a:p>
            <a:pPr>
              <a:spcAft>
                <a:spcPts val="600"/>
              </a:spcAft>
            </a:pPr>
            <a:r>
              <a:rPr lang="en-US" altLang="zh-CN" b="1" dirty="0">
                <a:latin typeface="Arial" panose="020B0604020202020204" pitchFamily="34" charset="0"/>
                <a:cs typeface="Arial" panose="020B0604020202020204" pitchFamily="34" charset="0"/>
              </a:rPr>
              <a:t>Latent Encoding:</a:t>
            </a:r>
          </a:p>
          <a:p>
            <a:pPr marL="285750" indent="-285750">
              <a:spcAft>
                <a:spcPts val="600"/>
              </a:spcAft>
              <a:buFont typeface="Arial" panose="020B0604020202020204" pitchFamily="34" charset="0"/>
              <a:buChar char="•"/>
            </a:pPr>
            <a:r>
              <a:rPr lang="en-US" altLang="zh-CN" dirty="0">
                <a:latin typeface="Arial" panose="020B0604020202020204" pitchFamily="34" charset="0"/>
                <a:cs typeface="Arial" panose="020B0604020202020204" pitchFamily="34" charset="0"/>
              </a:rPr>
              <a:t>Latent Morphology:</a:t>
            </a:r>
          </a:p>
          <a:p>
            <a:pPr marL="285750" indent="-285750">
              <a:spcAft>
                <a:spcPts val="600"/>
              </a:spcAft>
              <a:buFont typeface="Arial" panose="020B0604020202020204" pitchFamily="34" charset="0"/>
              <a:buChar char="•"/>
            </a:pPr>
            <a:r>
              <a:rPr lang="en-US" altLang="zh-CN" b="0" i="0" dirty="0">
                <a:solidFill>
                  <a:srgbClr val="1A1C1E"/>
                </a:solidFill>
                <a:effectLst/>
                <a:latin typeface="Arial" panose="020B0604020202020204" pitchFamily="34" charset="0"/>
                <a:cs typeface="Arial" panose="020B0604020202020204" pitchFamily="34" charset="0"/>
              </a:rPr>
              <a:t>Latent Connectivity Wiring:</a:t>
            </a:r>
            <a:endParaRPr lang="en-US" altLang="zh-CN" dirty="0">
              <a:latin typeface="Arial" panose="020B0604020202020204" pitchFamily="34" charset="0"/>
              <a:cs typeface="Arial" panose="020B0604020202020204" pitchFamily="34" charset="0"/>
            </a:endParaRPr>
          </a:p>
        </p:txBody>
      </p:sp>
      <p:pic>
        <p:nvPicPr>
          <p:cNvPr id="21" name="图片 20">
            <a:extLst>
              <a:ext uri="{FF2B5EF4-FFF2-40B4-BE49-F238E27FC236}">
                <a16:creationId xmlns:a16="http://schemas.microsoft.com/office/drawing/2014/main" id="{52A04FCA-11F8-153A-D43B-40553AFD670A}"/>
              </a:ext>
            </a:extLst>
          </p:cNvPr>
          <p:cNvPicPr>
            <a:picLocks noChangeAspect="1"/>
          </p:cNvPicPr>
          <p:nvPr/>
        </p:nvPicPr>
        <p:blipFill>
          <a:blip r:embed="rId9"/>
          <a:stretch>
            <a:fillRect/>
          </a:stretch>
        </p:blipFill>
        <p:spPr>
          <a:xfrm>
            <a:off x="6615723" y="5130988"/>
            <a:ext cx="1530429" cy="406421"/>
          </a:xfrm>
          <a:prstGeom prst="rect">
            <a:avLst/>
          </a:prstGeom>
        </p:spPr>
      </p:pic>
      <p:pic>
        <p:nvPicPr>
          <p:cNvPr id="23" name="图片 22">
            <a:extLst>
              <a:ext uri="{FF2B5EF4-FFF2-40B4-BE49-F238E27FC236}">
                <a16:creationId xmlns:a16="http://schemas.microsoft.com/office/drawing/2014/main" id="{46726EDC-2854-EFB2-BFF9-28188D151851}"/>
              </a:ext>
            </a:extLst>
          </p:cNvPr>
          <p:cNvPicPr>
            <a:picLocks noChangeAspect="1"/>
          </p:cNvPicPr>
          <p:nvPr/>
        </p:nvPicPr>
        <p:blipFill>
          <a:blip r:embed="rId10"/>
          <a:stretch>
            <a:fillRect/>
          </a:stretch>
        </p:blipFill>
        <p:spPr>
          <a:xfrm>
            <a:off x="7347281" y="5477017"/>
            <a:ext cx="1397072" cy="406421"/>
          </a:xfrm>
          <a:prstGeom prst="rect">
            <a:avLst/>
          </a:prstGeom>
        </p:spPr>
      </p:pic>
      <p:pic>
        <p:nvPicPr>
          <p:cNvPr id="25" name="图片 24">
            <a:extLst>
              <a:ext uri="{FF2B5EF4-FFF2-40B4-BE49-F238E27FC236}">
                <a16:creationId xmlns:a16="http://schemas.microsoft.com/office/drawing/2014/main" id="{1E8F408E-C1C2-EA7F-A633-189A38AFF8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4582" y="4363050"/>
            <a:ext cx="2790909" cy="1522314"/>
          </a:xfrm>
          <a:prstGeom prst="rect">
            <a:avLst/>
          </a:prstGeom>
        </p:spPr>
      </p:pic>
    </p:spTree>
    <p:extLst>
      <p:ext uri="{BB962C8B-B14F-4D97-AF65-F5344CB8AC3E}">
        <p14:creationId xmlns:p14="http://schemas.microsoft.com/office/powerpoint/2010/main" val="342122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E008F-6098-54F9-35A4-773D4B2ACD2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D1848C98-5F7E-3BE0-5B44-532FACBEA65E}"/>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C454942E-F2F4-38FA-1474-905D66C92C1B}"/>
                </a:ext>
              </a:extLst>
            </p:cNvPr>
            <p:cNvSpPr txBox="1"/>
            <p:nvPr/>
          </p:nvSpPr>
          <p:spPr>
            <a:xfrm>
              <a:off x="657211" y="372731"/>
              <a:ext cx="2153154"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Methods</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a:extLst>
                <a:ext uri="{FF2B5EF4-FFF2-40B4-BE49-F238E27FC236}">
                  <a16:creationId xmlns:a16="http://schemas.microsoft.com/office/drawing/2014/main" id="{B1C2A6D6-F7BA-9B35-F031-DC9AD2D5AB69}"/>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pipeline</a:t>
              </a:r>
            </a:p>
          </p:txBody>
        </p:sp>
      </p:grpSp>
      <p:sp>
        <p:nvSpPr>
          <p:cNvPr id="5" name="矩形 4">
            <a:extLst>
              <a:ext uri="{FF2B5EF4-FFF2-40B4-BE49-F238E27FC236}">
                <a16:creationId xmlns:a16="http://schemas.microsoft.com/office/drawing/2014/main" id="{02AB9FEC-A2CE-299A-2533-BA126F344712}"/>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31768F5B-BADF-E879-9659-1658918B7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F5CF48CC-9EC7-7637-FDF0-0754E19E89E3}"/>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70DFD183-A713-4B77-3DD5-F2168CB94F43}"/>
              </a:ext>
            </a:extLst>
          </p:cNvPr>
          <p:cNvSpPr>
            <a:spLocks noGrp="1"/>
          </p:cNvSpPr>
          <p:nvPr>
            <p:ph type="sldNum" sz="quarter" idx="12"/>
          </p:nvPr>
        </p:nvSpPr>
        <p:spPr/>
        <p:txBody>
          <a:bodyPr/>
          <a:lstStyle/>
          <a:p>
            <a:fld id="{3505B016-64E1-4432-88BD-C1FDDF8765EC}" type="slidenum">
              <a:rPr lang="zh-CN" altLang="en-US" smtClean="0"/>
              <a:t>13</a:t>
            </a:fld>
            <a:endParaRPr lang="zh-CN" altLang="en-US"/>
          </a:p>
        </p:txBody>
      </p:sp>
      <p:pic>
        <p:nvPicPr>
          <p:cNvPr id="9" name="图片 8">
            <a:extLst>
              <a:ext uri="{FF2B5EF4-FFF2-40B4-BE49-F238E27FC236}">
                <a16:creationId xmlns:a16="http://schemas.microsoft.com/office/drawing/2014/main" id="{EEFF7D37-9126-E2CC-B1DF-D12166D41271}"/>
              </a:ext>
            </a:extLst>
          </p:cNvPr>
          <p:cNvPicPr>
            <a:picLocks noChangeAspect="1"/>
          </p:cNvPicPr>
          <p:nvPr/>
        </p:nvPicPr>
        <p:blipFill>
          <a:blip r:embed="rId4">
            <a:extLst>
              <a:ext uri="{28A0092B-C50C-407E-A947-70E740481C1C}">
                <a14:useLocalDpi xmlns:a14="http://schemas.microsoft.com/office/drawing/2010/main" val="0"/>
              </a:ext>
            </a:extLst>
          </a:blip>
          <a:srcRect t="9760" b="7627"/>
          <a:stretch/>
        </p:blipFill>
        <p:spPr>
          <a:xfrm>
            <a:off x="715622" y="1366507"/>
            <a:ext cx="10757084" cy="4960034"/>
          </a:xfrm>
          <a:prstGeom prst="rect">
            <a:avLst/>
          </a:prstGeom>
        </p:spPr>
      </p:pic>
    </p:spTree>
    <p:extLst>
      <p:ext uri="{BB962C8B-B14F-4D97-AF65-F5344CB8AC3E}">
        <p14:creationId xmlns:p14="http://schemas.microsoft.com/office/powerpoint/2010/main" val="202803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E008F-6098-54F9-35A4-773D4B2ACD2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D1848C98-5F7E-3BE0-5B44-532FACBEA65E}"/>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C454942E-F2F4-38FA-1474-905D66C92C1B}"/>
                </a:ext>
              </a:extLst>
            </p:cNvPr>
            <p:cNvSpPr txBox="1"/>
            <p:nvPr/>
          </p:nvSpPr>
          <p:spPr>
            <a:xfrm>
              <a:off x="657211" y="372731"/>
              <a:ext cx="2153154"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Methods</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a:extLst>
                <a:ext uri="{FF2B5EF4-FFF2-40B4-BE49-F238E27FC236}">
                  <a16:creationId xmlns:a16="http://schemas.microsoft.com/office/drawing/2014/main" id="{B1C2A6D6-F7BA-9B35-F031-DC9AD2D5AB69}"/>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Coupled Differential Equations</a:t>
              </a:r>
            </a:p>
          </p:txBody>
        </p:sp>
      </p:grpSp>
      <p:sp>
        <p:nvSpPr>
          <p:cNvPr id="5" name="矩形 4">
            <a:extLst>
              <a:ext uri="{FF2B5EF4-FFF2-40B4-BE49-F238E27FC236}">
                <a16:creationId xmlns:a16="http://schemas.microsoft.com/office/drawing/2014/main" id="{02AB9FEC-A2CE-299A-2533-BA126F344712}"/>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31768F5B-BADF-E879-9659-1658918B7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F5CF48CC-9EC7-7637-FDF0-0754E19E89E3}"/>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70DFD183-A713-4B77-3DD5-F2168CB94F43}"/>
              </a:ext>
            </a:extLst>
          </p:cNvPr>
          <p:cNvSpPr>
            <a:spLocks noGrp="1"/>
          </p:cNvSpPr>
          <p:nvPr>
            <p:ph type="sldNum" sz="quarter" idx="12"/>
          </p:nvPr>
        </p:nvSpPr>
        <p:spPr/>
        <p:txBody>
          <a:bodyPr/>
          <a:lstStyle/>
          <a:p>
            <a:fld id="{3505B016-64E1-4432-88BD-C1FDDF8765EC}" type="slidenum">
              <a:rPr lang="zh-CN" altLang="en-US" smtClean="0"/>
              <a:t>14</a:t>
            </a:fld>
            <a:endParaRPr lang="zh-CN" altLang="en-US"/>
          </a:p>
        </p:txBody>
      </p:sp>
      <p:sp>
        <p:nvSpPr>
          <p:cNvPr id="13" name="文本框 12">
            <a:extLst>
              <a:ext uri="{FF2B5EF4-FFF2-40B4-BE49-F238E27FC236}">
                <a16:creationId xmlns:a16="http://schemas.microsoft.com/office/drawing/2014/main" id="{70BD2FB0-43AA-788C-3019-F989A7BD154B}"/>
              </a:ext>
            </a:extLst>
          </p:cNvPr>
          <p:cNvSpPr txBox="1"/>
          <p:nvPr/>
        </p:nvSpPr>
        <p:spPr>
          <a:xfrm>
            <a:off x="5444707" y="2260642"/>
            <a:ext cx="6507099" cy="707886"/>
          </a:xfrm>
          <a:prstGeom prst="rect">
            <a:avLst/>
          </a:prstGeom>
          <a:noFill/>
        </p:spPr>
        <p:txBody>
          <a:bodyPr wrap="square" rtlCol="0">
            <a:spAutoFit/>
          </a:bodyPr>
          <a:lstStyle/>
          <a:p>
            <a:r>
              <a:rPr lang="en-US" altLang="zh-CN" sz="2000" b="1" i="0" dirty="0">
                <a:solidFill>
                  <a:srgbClr val="1A1C1E"/>
                </a:solidFill>
                <a:effectLst/>
                <a:latin typeface="Arial" panose="020B0604020202020204" pitchFamily="34" charset="0"/>
                <a:cs typeface="Arial" panose="020B0604020202020204" pitchFamily="34" charset="0"/>
              </a:rPr>
              <a:t>Morphology Evolution: </a:t>
            </a:r>
            <a:r>
              <a:rPr lang="en" altLang="zh-CN" sz="2000" b="0" i="0" dirty="0">
                <a:solidFill>
                  <a:srgbClr val="1A1C1E"/>
                </a:solidFill>
                <a:effectLst/>
                <a:latin typeface="Arial" panose="020B0604020202020204" pitchFamily="34" charset="0"/>
                <a:cs typeface="Arial" panose="020B0604020202020204" pitchFamily="34" charset="0"/>
              </a:rPr>
              <a:t>The rate of cortical thinning is regulated by current connectivity strength/intensity.</a:t>
            </a:r>
            <a:endParaRPr kumimoji="1" lang="zh-CN" altLang="en-US" sz="20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5E796905-081B-5E22-EAF9-235126BE5787}"/>
              </a:ext>
            </a:extLst>
          </p:cNvPr>
          <p:cNvSpPr txBox="1"/>
          <p:nvPr/>
        </p:nvSpPr>
        <p:spPr>
          <a:xfrm>
            <a:off x="5444707" y="3392333"/>
            <a:ext cx="6641276"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Connectivity Evolution: </a:t>
            </a:r>
            <a:r>
              <a:rPr lang="en" altLang="zh-CN" sz="2000" dirty="0">
                <a:latin typeface="Arial" panose="020B0604020202020204" pitchFamily="34" charset="0"/>
                <a:cs typeface="Arial" panose="020B0604020202020204" pitchFamily="34" charset="0"/>
              </a:rPr>
              <a:t>The pruning rate of connectivity is driven by the morphology of local brain regions.</a:t>
            </a:r>
            <a:endParaRPr kumimoji="1" lang="zh-CN" altLang="en-US" sz="2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3DCEB94-0BAB-39AA-08FF-0797E04C02B1}"/>
              </a:ext>
            </a:extLst>
          </p:cNvPr>
          <p:cNvSpPr txBox="1"/>
          <p:nvPr/>
        </p:nvSpPr>
        <p:spPr>
          <a:xfrm>
            <a:off x="794455" y="5238728"/>
            <a:ext cx="10168405" cy="707886"/>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Solver: </a:t>
            </a:r>
            <a:r>
              <a:rPr lang="en-US" altLang="zh-CN" sz="2000" dirty="0" err="1">
                <a:latin typeface="Arial" panose="020B0604020202020204" pitchFamily="34" charset="0"/>
                <a:cs typeface="Arial" panose="020B0604020202020204" pitchFamily="34" charset="0"/>
              </a:rPr>
              <a:t>odeint_adjoint</a:t>
            </a:r>
            <a:r>
              <a:rPr lang="en-US" altLang="zh-CN" sz="2000" dirty="0">
                <a:latin typeface="Arial" panose="020B0604020202020204" pitchFamily="34" charset="0"/>
                <a:cs typeface="Arial" panose="020B0604020202020204" pitchFamily="34" charset="0"/>
              </a:rPr>
              <a:t> (Dormand-Prince), allowing for adaptive step sizes to handle stiff dynamics during rapid developmental phases.</a:t>
            </a:r>
            <a:endParaRPr lang="zh-CN" altLang="en-US" sz="2000" dirty="0">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BFDA7170-CA14-90FF-36F1-12E4407B0243}"/>
              </a:ext>
            </a:extLst>
          </p:cNvPr>
          <p:cNvPicPr>
            <a:picLocks noChangeAspect="1"/>
          </p:cNvPicPr>
          <p:nvPr/>
        </p:nvPicPr>
        <p:blipFill>
          <a:blip r:embed="rId4"/>
          <a:stretch>
            <a:fillRect/>
          </a:stretch>
        </p:blipFill>
        <p:spPr>
          <a:xfrm>
            <a:off x="355673" y="2691202"/>
            <a:ext cx="5030082" cy="1057690"/>
          </a:xfrm>
          <a:prstGeom prst="rect">
            <a:avLst/>
          </a:prstGeom>
        </p:spPr>
      </p:pic>
    </p:spTree>
    <p:extLst>
      <p:ext uri="{BB962C8B-B14F-4D97-AF65-F5344CB8AC3E}">
        <p14:creationId xmlns:p14="http://schemas.microsoft.com/office/powerpoint/2010/main" val="185923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E008F-6098-54F9-35A4-773D4B2ACD2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D1848C98-5F7E-3BE0-5B44-532FACBEA65E}"/>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C454942E-F2F4-38FA-1474-905D66C92C1B}"/>
                </a:ext>
              </a:extLst>
            </p:cNvPr>
            <p:cNvSpPr txBox="1"/>
            <p:nvPr/>
          </p:nvSpPr>
          <p:spPr>
            <a:xfrm>
              <a:off x="657211" y="372731"/>
              <a:ext cx="2153154"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Methods</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a:extLst>
                <a:ext uri="{FF2B5EF4-FFF2-40B4-BE49-F238E27FC236}">
                  <a16:creationId xmlns:a16="http://schemas.microsoft.com/office/drawing/2014/main" id="{B1C2A6D6-F7BA-9B35-F031-DC9AD2D5AB69}"/>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Topology-Aware Decoder</a:t>
              </a:r>
            </a:p>
          </p:txBody>
        </p:sp>
      </p:grpSp>
      <p:sp>
        <p:nvSpPr>
          <p:cNvPr id="5" name="矩形 4">
            <a:extLst>
              <a:ext uri="{FF2B5EF4-FFF2-40B4-BE49-F238E27FC236}">
                <a16:creationId xmlns:a16="http://schemas.microsoft.com/office/drawing/2014/main" id="{02AB9FEC-A2CE-299A-2533-BA126F344712}"/>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31768F5B-BADF-E879-9659-1658918B7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F5CF48CC-9EC7-7637-FDF0-0754E19E89E3}"/>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70DFD183-A713-4B77-3DD5-F2168CB94F43}"/>
              </a:ext>
            </a:extLst>
          </p:cNvPr>
          <p:cNvSpPr>
            <a:spLocks noGrp="1"/>
          </p:cNvSpPr>
          <p:nvPr>
            <p:ph type="sldNum" sz="quarter" idx="12"/>
          </p:nvPr>
        </p:nvSpPr>
        <p:spPr/>
        <p:txBody>
          <a:bodyPr/>
          <a:lstStyle/>
          <a:p>
            <a:fld id="{3505B016-64E1-4432-88BD-C1FDDF8765EC}" type="slidenum">
              <a:rPr lang="zh-CN" altLang="en-US" smtClean="0"/>
              <a:t>15</a:t>
            </a:fld>
            <a:endParaRPr lang="zh-CN" altLang="en-US"/>
          </a:p>
        </p:txBody>
      </p:sp>
      <p:sp>
        <p:nvSpPr>
          <p:cNvPr id="13" name="文本框 12">
            <a:extLst>
              <a:ext uri="{FF2B5EF4-FFF2-40B4-BE49-F238E27FC236}">
                <a16:creationId xmlns:a16="http://schemas.microsoft.com/office/drawing/2014/main" id="{70BD2FB0-43AA-788C-3019-F989A7BD154B}"/>
              </a:ext>
            </a:extLst>
          </p:cNvPr>
          <p:cNvSpPr txBox="1"/>
          <p:nvPr/>
        </p:nvSpPr>
        <p:spPr>
          <a:xfrm>
            <a:off x="869337" y="1868304"/>
            <a:ext cx="3724141" cy="400110"/>
          </a:xfrm>
          <a:prstGeom prst="rect">
            <a:avLst/>
          </a:prstGeom>
          <a:noFill/>
        </p:spPr>
        <p:txBody>
          <a:bodyPr wrap="square" rtlCol="0">
            <a:spAutoFit/>
          </a:bodyPr>
          <a:lstStyle/>
          <a:p>
            <a:r>
              <a:rPr lang="en-US" altLang="zh-CN" sz="2000" b="1" i="0" dirty="0">
                <a:solidFill>
                  <a:srgbClr val="1A1C1E"/>
                </a:solidFill>
                <a:effectLst/>
                <a:latin typeface="Arial" panose="020B0604020202020204" pitchFamily="34" charset="0"/>
                <a:cs typeface="Arial" panose="020B0604020202020204" pitchFamily="34" charset="0"/>
              </a:rPr>
              <a:t>Morphology Reconstruction:</a:t>
            </a:r>
            <a:endParaRPr kumimoji="1" lang="zh-CN" altLang="en-US" sz="20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5E796905-081B-5E22-EAF9-235126BE5787}"/>
              </a:ext>
            </a:extLst>
          </p:cNvPr>
          <p:cNvSpPr txBox="1"/>
          <p:nvPr/>
        </p:nvSpPr>
        <p:spPr>
          <a:xfrm>
            <a:off x="869337" y="2756848"/>
            <a:ext cx="3848380"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Connectivity Reconstruction:</a:t>
            </a:r>
            <a:endParaRPr kumimoji="1" lang="zh-CN" altLang="en-US" sz="2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3DCEB94-0BAB-39AA-08FF-0797E04C02B1}"/>
              </a:ext>
            </a:extLst>
          </p:cNvPr>
          <p:cNvSpPr txBox="1"/>
          <p:nvPr/>
        </p:nvSpPr>
        <p:spPr>
          <a:xfrm>
            <a:off x="869337" y="3488295"/>
            <a:ext cx="10168405" cy="707886"/>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Dynamic </a:t>
            </a:r>
            <a:r>
              <a:rPr lang="en-US" altLang="zh-CN" sz="2000" dirty="0" err="1">
                <a:latin typeface="Arial" panose="020B0604020202020204" pitchFamily="34" charset="0"/>
                <a:cs typeface="Arial" panose="020B0604020202020204" pitchFamily="34" charset="0"/>
              </a:rPr>
              <a:t>Sparsification</a:t>
            </a:r>
            <a:r>
              <a:rPr lang="en-US" altLang="zh-CN" sz="2000" dirty="0">
                <a:latin typeface="Arial" panose="020B0604020202020204" pitchFamily="34" charset="0"/>
                <a:cs typeface="Arial" panose="020B0604020202020204" pitchFamily="34" charset="0"/>
              </a:rPr>
              <a:t>: Instead of a fixed threshold, we apply </a:t>
            </a:r>
            <a:r>
              <a:rPr lang="en-US" altLang="zh-CN" sz="2000" dirty="0">
                <a:solidFill>
                  <a:srgbClr val="FF0000"/>
                </a:solidFill>
                <a:latin typeface="Arial" panose="020B0604020202020204" pitchFamily="34" charset="0"/>
                <a:cs typeface="Arial" panose="020B0604020202020204" pitchFamily="34" charset="0"/>
              </a:rPr>
              <a:t>Top-K filtering </a:t>
            </a:r>
            <a:r>
              <a:rPr lang="en-US" altLang="zh-CN" sz="2000" dirty="0">
                <a:latin typeface="Arial" panose="020B0604020202020204" pitchFamily="34" charset="0"/>
                <a:cs typeface="Arial" panose="020B0604020202020204" pitchFamily="34" charset="0"/>
              </a:rPr>
              <a:t>or </a:t>
            </a:r>
            <a:r>
              <a:rPr lang="en-US" altLang="zh-CN" sz="2000" dirty="0">
                <a:solidFill>
                  <a:srgbClr val="FF0000"/>
                </a:solidFill>
                <a:latin typeface="Arial" panose="020B0604020202020204" pitchFamily="34" charset="0"/>
                <a:cs typeface="Arial" panose="020B0604020202020204" pitchFamily="34" charset="0"/>
              </a:rPr>
              <a:t>L1 Regularization</a:t>
            </a:r>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0B109465-8771-64D8-8603-A868B51541BA}"/>
              </a:ext>
            </a:extLst>
          </p:cNvPr>
          <p:cNvPicPr>
            <a:picLocks noChangeAspect="1"/>
          </p:cNvPicPr>
          <p:nvPr/>
        </p:nvPicPr>
        <p:blipFill>
          <a:blip r:embed="rId4"/>
          <a:stretch>
            <a:fillRect/>
          </a:stretch>
        </p:blipFill>
        <p:spPr>
          <a:xfrm>
            <a:off x="4735504" y="1758721"/>
            <a:ext cx="3029106" cy="539778"/>
          </a:xfrm>
          <a:prstGeom prst="rect">
            <a:avLst/>
          </a:prstGeom>
        </p:spPr>
      </p:pic>
      <p:pic>
        <p:nvPicPr>
          <p:cNvPr id="10" name="图片 9">
            <a:extLst>
              <a:ext uri="{FF2B5EF4-FFF2-40B4-BE49-F238E27FC236}">
                <a16:creationId xmlns:a16="http://schemas.microsoft.com/office/drawing/2014/main" id="{378744C1-73AF-2498-B5FB-D76A34929F5C}"/>
              </a:ext>
            </a:extLst>
          </p:cNvPr>
          <p:cNvPicPr>
            <a:picLocks noChangeAspect="1"/>
          </p:cNvPicPr>
          <p:nvPr/>
        </p:nvPicPr>
        <p:blipFill>
          <a:blip r:embed="rId5"/>
          <a:stretch>
            <a:fillRect/>
          </a:stretch>
        </p:blipFill>
        <p:spPr>
          <a:xfrm>
            <a:off x="4821513" y="2756848"/>
            <a:ext cx="2717940" cy="539778"/>
          </a:xfrm>
          <a:prstGeom prst="rect">
            <a:avLst/>
          </a:prstGeom>
        </p:spPr>
      </p:pic>
      <p:sp>
        <p:nvSpPr>
          <p:cNvPr id="15" name="文本框 14">
            <a:extLst>
              <a:ext uri="{FF2B5EF4-FFF2-40B4-BE49-F238E27FC236}">
                <a16:creationId xmlns:a16="http://schemas.microsoft.com/office/drawing/2014/main" id="{17A774DF-FB65-8956-86B3-4D71E2A630DD}"/>
              </a:ext>
            </a:extLst>
          </p:cNvPr>
          <p:cNvSpPr txBox="1"/>
          <p:nvPr/>
        </p:nvSpPr>
        <p:spPr>
          <a:xfrm>
            <a:off x="869336" y="4817849"/>
            <a:ext cx="9859955" cy="707886"/>
          </a:xfrm>
          <a:prstGeom prst="rect">
            <a:avLst/>
          </a:prstGeom>
          <a:noFill/>
        </p:spPr>
        <p:txBody>
          <a:bodyPr wrap="square">
            <a:spAutoFit/>
          </a:bodyPr>
          <a:lstStyle/>
          <a:p>
            <a:r>
              <a:rPr lang="en-US" altLang="zh-CN" sz="2000" b="0" i="0" dirty="0">
                <a:solidFill>
                  <a:srgbClr val="1A1C1E"/>
                </a:solidFill>
                <a:effectLst/>
                <a:latin typeface="Arial" panose="020B0604020202020204" pitchFamily="34" charset="0"/>
                <a:cs typeface="Arial" panose="020B0604020202020204" pitchFamily="34" charset="0"/>
              </a:rPr>
              <a:t>This allows the model to simulate </a:t>
            </a:r>
            <a:r>
              <a:rPr lang="en-US" altLang="zh-CN" sz="2000" b="1" i="0" dirty="0">
                <a:solidFill>
                  <a:srgbClr val="1A1C1E"/>
                </a:solidFill>
                <a:effectLst/>
                <a:latin typeface="Arial" panose="020B0604020202020204" pitchFamily="34" charset="0"/>
                <a:cs typeface="Arial" panose="020B0604020202020204" pitchFamily="34" charset="0"/>
              </a:rPr>
              <a:t>Synaptic Pruning</a:t>
            </a:r>
            <a:r>
              <a:rPr lang="en-US" altLang="zh-CN" sz="2000" b="0" i="0" dirty="0">
                <a:solidFill>
                  <a:srgbClr val="1A1C1E"/>
                </a:solidFill>
                <a:effectLst/>
                <a:latin typeface="Arial" panose="020B0604020202020204" pitchFamily="34" charset="0"/>
                <a:cs typeface="Arial" panose="020B0604020202020204" pitchFamily="34" charset="0"/>
              </a:rPr>
              <a:t>—the network naturally becomes sparser and more efficient over time (simulating the transition from child to adult).</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049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E008F-6098-54F9-35A4-773D4B2ACD2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D1848C98-5F7E-3BE0-5B44-532FACBEA65E}"/>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C454942E-F2F4-38FA-1474-905D66C92C1B}"/>
                </a:ext>
              </a:extLst>
            </p:cNvPr>
            <p:cNvSpPr txBox="1"/>
            <p:nvPr/>
          </p:nvSpPr>
          <p:spPr>
            <a:xfrm>
              <a:off x="657211" y="372731"/>
              <a:ext cx="2153154"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Methods</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a:extLst>
                <a:ext uri="{FF2B5EF4-FFF2-40B4-BE49-F238E27FC236}">
                  <a16:creationId xmlns:a16="http://schemas.microsoft.com/office/drawing/2014/main" id="{B1C2A6D6-F7BA-9B35-F031-DC9AD2D5AB69}"/>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The "Realism" Loss Landscape</a:t>
              </a:r>
            </a:p>
          </p:txBody>
        </p:sp>
      </p:grpSp>
      <p:sp>
        <p:nvSpPr>
          <p:cNvPr id="5" name="矩形 4">
            <a:extLst>
              <a:ext uri="{FF2B5EF4-FFF2-40B4-BE49-F238E27FC236}">
                <a16:creationId xmlns:a16="http://schemas.microsoft.com/office/drawing/2014/main" id="{02AB9FEC-A2CE-299A-2533-BA126F344712}"/>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31768F5B-BADF-E879-9659-1658918B7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F5CF48CC-9EC7-7637-FDF0-0754E19E89E3}"/>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70DFD183-A713-4B77-3DD5-F2168CB94F43}"/>
              </a:ext>
            </a:extLst>
          </p:cNvPr>
          <p:cNvSpPr>
            <a:spLocks noGrp="1"/>
          </p:cNvSpPr>
          <p:nvPr>
            <p:ph type="sldNum" sz="quarter" idx="12"/>
          </p:nvPr>
        </p:nvSpPr>
        <p:spPr/>
        <p:txBody>
          <a:bodyPr/>
          <a:lstStyle/>
          <a:p>
            <a:fld id="{3505B016-64E1-4432-88BD-C1FDDF8765EC}" type="slidenum">
              <a:rPr lang="zh-CN" altLang="en-US" smtClean="0"/>
              <a:t>16</a:t>
            </a:fld>
            <a:endParaRPr lang="zh-CN" altLang="en-US"/>
          </a:p>
        </p:txBody>
      </p:sp>
      <p:sp>
        <p:nvSpPr>
          <p:cNvPr id="13" name="文本框 12">
            <a:extLst>
              <a:ext uri="{FF2B5EF4-FFF2-40B4-BE49-F238E27FC236}">
                <a16:creationId xmlns:a16="http://schemas.microsoft.com/office/drawing/2014/main" id="{70BD2FB0-43AA-788C-3019-F989A7BD154B}"/>
              </a:ext>
            </a:extLst>
          </p:cNvPr>
          <p:cNvSpPr txBox="1"/>
          <p:nvPr/>
        </p:nvSpPr>
        <p:spPr>
          <a:xfrm>
            <a:off x="794456" y="1983380"/>
            <a:ext cx="2117830" cy="400110"/>
          </a:xfrm>
          <a:prstGeom prst="rect">
            <a:avLst/>
          </a:prstGeom>
          <a:noFill/>
        </p:spPr>
        <p:txBody>
          <a:bodyPr wrap="square" rtlCol="0">
            <a:spAutoFit/>
          </a:bodyPr>
          <a:lstStyle/>
          <a:p>
            <a:r>
              <a:rPr lang="en-US" altLang="zh-CN" sz="2000" b="1" i="0" dirty="0">
                <a:solidFill>
                  <a:srgbClr val="1A1C1E"/>
                </a:solidFill>
                <a:effectLst/>
                <a:latin typeface="Arial" panose="020B0604020202020204" pitchFamily="34" charset="0"/>
                <a:cs typeface="Arial" panose="020B0604020202020204" pitchFamily="34" charset="0"/>
              </a:rPr>
              <a:t>Loss Function:</a:t>
            </a:r>
            <a:endParaRPr kumimoji="1" lang="zh-CN" altLang="en-US" sz="2000"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3DF67953-B1EE-595D-A40D-00E9FD581C82}"/>
              </a:ext>
            </a:extLst>
          </p:cNvPr>
          <p:cNvPicPr>
            <a:picLocks noChangeAspect="1"/>
          </p:cNvPicPr>
          <p:nvPr/>
        </p:nvPicPr>
        <p:blipFill>
          <a:blip r:embed="rId4"/>
          <a:stretch>
            <a:fillRect/>
          </a:stretch>
        </p:blipFill>
        <p:spPr>
          <a:xfrm>
            <a:off x="2912286" y="1948473"/>
            <a:ext cx="4642089" cy="469924"/>
          </a:xfrm>
          <a:prstGeom prst="rect">
            <a:avLst/>
          </a:prstGeom>
        </p:spPr>
      </p:pic>
      <p:pic>
        <p:nvPicPr>
          <p:cNvPr id="12" name="图片 11">
            <a:extLst>
              <a:ext uri="{FF2B5EF4-FFF2-40B4-BE49-F238E27FC236}">
                <a16:creationId xmlns:a16="http://schemas.microsoft.com/office/drawing/2014/main" id="{010FA8F5-0478-AC5F-3ABB-50FD7FA42DA5}"/>
              </a:ext>
            </a:extLst>
          </p:cNvPr>
          <p:cNvPicPr>
            <a:picLocks noChangeAspect="1"/>
          </p:cNvPicPr>
          <p:nvPr/>
        </p:nvPicPr>
        <p:blipFill>
          <a:blip r:embed="rId5"/>
          <a:stretch>
            <a:fillRect/>
          </a:stretch>
        </p:blipFill>
        <p:spPr>
          <a:xfrm>
            <a:off x="574065" y="3061417"/>
            <a:ext cx="647733" cy="406421"/>
          </a:xfrm>
          <a:prstGeom prst="rect">
            <a:avLst/>
          </a:prstGeom>
        </p:spPr>
      </p:pic>
      <p:pic>
        <p:nvPicPr>
          <p:cNvPr id="19" name="图片 18">
            <a:extLst>
              <a:ext uri="{FF2B5EF4-FFF2-40B4-BE49-F238E27FC236}">
                <a16:creationId xmlns:a16="http://schemas.microsoft.com/office/drawing/2014/main" id="{B7CFAB83-3FC9-20FC-DB4B-5F96BEAEEA45}"/>
              </a:ext>
            </a:extLst>
          </p:cNvPr>
          <p:cNvPicPr>
            <a:picLocks noChangeAspect="1"/>
          </p:cNvPicPr>
          <p:nvPr/>
        </p:nvPicPr>
        <p:blipFill>
          <a:blip r:embed="rId6"/>
          <a:stretch>
            <a:fillRect/>
          </a:stretch>
        </p:blipFill>
        <p:spPr>
          <a:xfrm>
            <a:off x="568146" y="3737781"/>
            <a:ext cx="450873" cy="406421"/>
          </a:xfrm>
          <a:prstGeom prst="rect">
            <a:avLst/>
          </a:prstGeom>
        </p:spPr>
      </p:pic>
      <p:pic>
        <p:nvPicPr>
          <p:cNvPr id="21" name="图片 20">
            <a:extLst>
              <a:ext uri="{FF2B5EF4-FFF2-40B4-BE49-F238E27FC236}">
                <a16:creationId xmlns:a16="http://schemas.microsoft.com/office/drawing/2014/main" id="{86C1A2C1-2B94-7B2D-2D5B-7A685F4BD17B}"/>
              </a:ext>
            </a:extLst>
          </p:cNvPr>
          <p:cNvPicPr>
            <a:picLocks noChangeAspect="1"/>
          </p:cNvPicPr>
          <p:nvPr/>
        </p:nvPicPr>
        <p:blipFill>
          <a:blip r:embed="rId7"/>
          <a:stretch>
            <a:fillRect/>
          </a:stretch>
        </p:blipFill>
        <p:spPr>
          <a:xfrm>
            <a:off x="568146" y="4360953"/>
            <a:ext cx="552478" cy="406421"/>
          </a:xfrm>
          <a:prstGeom prst="rect">
            <a:avLst/>
          </a:prstGeom>
        </p:spPr>
      </p:pic>
      <p:pic>
        <p:nvPicPr>
          <p:cNvPr id="23" name="图片 22">
            <a:extLst>
              <a:ext uri="{FF2B5EF4-FFF2-40B4-BE49-F238E27FC236}">
                <a16:creationId xmlns:a16="http://schemas.microsoft.com/office/drawing/2014/main" id="{0DADD52A-FC53-5DB6-E4FA-FB5A164FA19D}"/>
              </a:ext>
            </a:extLst>
          </p:cNvPr>
          <p:cNvPicPr>
            <a:picLocks noChangeAspect="1"/>
          </p:cNvPicPr>
          <p:nvPr/>
        </p:nvPicPr>
        <p:blipFill>
          <a:blip r:embed="rId8"/>
          <a:stretch>
            <a:fillRect/>
          </a:stretch>
        </p:blipFill>
        <p:spPr>
          <a:xfrm>
            <a:off x="568146" y="5476119"/>
            <a:ext cx="768389" cy="406421"/>
          </a:xfrm>
          <a:prstGeom prst="rect">
            <a:avLst/>
          </a:prstGeom>
        </p:spPr>
      </p:pic>
      <p:sp>
        <p:nvSpPr>
          <p:cNvPr id="24" name="文本框 23">
            <a:extLst>
              <a:ext uri="{FF2B5EF4-FFF2-40B4-BE49-F238E27FC236}">
                <a16:creationId xmlns:a16="http://schemas.microsoft.com/office/drawing/2014/main" id="{41143BE2-55AC-2277-BE11-80783E7FECF2}"/>
              </a:ext>
            </a:extLst>
          </p:cNvPr>
          <p:cNvSpPr txBox="1"/>
          <p:nvPr/>
        </p:nvSpPr>
        <p:spPr>
          <a:xfrm>
            <a:off x="1455826" y="3063292"/>
            <a:ext cx="7561107" cy="400110"/>
          </a:xfrm>
          <a:prstGeom prst="rect">
            <a:avLst/>
          </a:prstGeom>
          <a:noFill/>
        </p:spPr>
        <p:txBody>
          <a:bodyPr wrap="square">
            <a:spAutoFit/>
          </a:bodyPr>
          <a:lstStyle/>
          <a:p>
            <a:r>
              <a:rPr lang="en-US" altLang="zh-CN" sz="2000" b="0" i="0" dirty="0">
                <a:solidFill>
                  <a:srgbClr val="1A1C1E"/>
                </a:solidFill>
                <a:effectLst/>
                <a:latin typeface="Arial" panose="020B0604020202020204" pitchFamily="34" charset="0"/>
                <a:cs typeface="Arial" panose="020B0604020202020204" pitchFamily="34" charset="0"/>
              </a:rPr>
              <a:t>Standard MSE/BCE for node and edge reconstruction.</a:t>
            </a:r>
            <a:endParaRPr lang="zh-CN" altLang="en-US" sz="20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9B70DA04-6FE2-EB8E-7261-21C4FFD4BD4A}"/>
              </a:ext>
            </a:extLst>
          </p:cNvPr>
          <p:cNvSpPr txBox="1"/>
          <p:nvPr/>
        </p:nvSpPr>
        <p:spPr>
          <a:xfrm>
            <a:off x="1455826" y="5476119"/>
            <a:ext cx="7620762" cy="400110"/>
          </a:xfrm>
          <a:prstGeom prst="rect">
            <a:avLst/>
          </a:prstGeom>
          <a:noFill/>
        </p:spPr>
        <p:txBody>
          <a:bodyPr wrap="square">
            <a:spAutoFit/>
          </a:bodyPr>
          <a:lstStyle/>
          <a:p>
            <a:r>
              <a:rPr lang="en-US" altLang="zh-CN" sz="2000" b="0" i="0" dirty="0">
                <a:solidFill>
                  <a:srgbClr val="1A1C1E"/>
                </a:solidFill>
                <a:effectLst/>
                <a:latin typeface="Arial" panose="020B0604020202020204" pitchFamily="34" charset="0"/>
                <a:cs typeface="Arial" panose="020B0604020202020204" pitchFamily="34" charset="0"/>
              </a:rPr>
              <a:t>Prevents chaotic jumps, enforcing smooth biological development.</a:t>
            </a:r>
            <a:endParaRPr lang="zh-CN" altLang="en-US" sz="20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9DC2B2C0-E3E7-65AE-9DE9-E6461F41A937}"/>
              </a:ext>
            </a:extLst>
          </p:cNvPr>
          <p:cNvSpPr txBox="1"/>
          <p:nvPr/>
        </p:nvSpPr>
        <p:spPr>
          <a:xfrm>
            <a:off x="1455825" y="4364108"/>
            <a:ext cx="9440059" cy="1015663"/>
          </a:xfrm>
          <a:prstGeom prst="rect">
            <a:avLst/>
          </a:prstGeom>
          <a:noFill/>
        </p:spPr>
        <p:txBody>
          <a:bodyPr wrap="square">
            <a:spAutoFit/>
          </a:bodyPr>
          <a:lstStyle/>
          <a:p>
            <a:r>
              <a:rPr lang="en-US" altLang="zh-CN" sz="2000" b="0" i="0" dirty="0">
                <a:solidFill>
                  <a:srgbClr val="1A1C1E"/>
                </a:solidFill>
                <a:effectLst/>
                <a:latin typeface="Arial" panose="020B0604020202020204" pitchFamily="34" charset="0"/>
                <a:cs typeface="Arial" panose="020B0604020202020204" pitchFamily="34" charset="0"/>
              </a:rPr>
              <a:t>Preserves </a:t>
            </a:r>
            <a:r>
              <a:rPr lang="en-US" altLang="zh-CN" sz="2000" b="0" i="0" dirty="0" err="1">
                <a:solidFill>
                  <a:srgbClr val="1A1C1E"/>
                </a:solidFill>
                <a:effectLst/>
                <a:latin typeface="Arial" panose="020B0604020202020204" pitchFamily="34" charset="0"/>
                <a:cs typeface="Arial" panose="020B0604020202020204" pitchFamily="34" charset="0"/>
              </a:rPr>
              <a:t>Betti</a:t>
            </a:r>
            <a:r>
              <a:rPr lang="en-US" altLang="zh-CN" sz="2000" b="0" i="0" dirty="0">
                <a:solidFill>
                  <a:srgbClr val="1A1C1E"/>
                </a:solidFill>
                <a:effectLst/>
                <a:latin typeface="Arial" panose="020B0604020202020204" pitchFamily="34" charset="0"/>
                <a:cs typeface="Arial" panose="020B0604020202020204" pitchFamily="34" charset="0"/>
              </a:rPr>
              <a:t> numbers (connected components and cycles).</a:t>
            </a:r>
          </a:p>
          <a:p>
            <a:pPr marL="342900" indent="-342900">
              <a:buFont typeface="Arial" panose="020B0604020202020204" pitchFamily="34" charset="0"/>
              <a:buChar char="•"/>
            </a:pPr>
            <a:r>
              <a:rPr lang="en-US" altLang="zh-CN" sz="2000" dirty="0">
                <a:solidFill>
                  <a:srgbClr val="1A1C1E"/>
                </a:solidFill>
                <a:latin typeface="Arial" panose="020B0604020202020204" pitchFamily="34" charset="0"/>
                <a:cs typeface="Arial" panose="020B0604020202020204" pitchFamily="34" charset="0"/>
              </a:rPr>
              <a:t>Computes Persistence Diagrams (PD) for Ground Truth and Generated graphs.</a:t>
            </a: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Minimizes the Wasserstein Distance between them.</a:t>
            </a:r>
            <a:endParaRPr lang="zh-CN" altLang="en-US" sz="20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EFD3B315-193B-0C34-B011-246D92D97513}"/>
              </a:ext>
            </a:extLst>
          </p:cNvPr>
          <p:cNvSpPr txBox="1"/>
          <p:nvPr/>
        </p:nvSpPr>
        <p:spPr>
          <a:xfrm>
            <a:off x="1455826" y="3738228"/>
            <a:ext cx="7620762" cy="400110"/>
          </a:xfrm>
          <a:prstGeom prst="rect">
            <a:avLst/>
          </a:prstGeom>
          <a:noFill/>
        </p:spPr>
        <p:txBody>
          <a:bodyPr wrap="square">
            <a:spAutoFit/>
          </a:bodyPr>
          <a:lstStyle/>
          <a:p>
            <a:r>
              <a:rPr lang="en-US" altLang="zh-CN" sz="2000" b="0" i="0" dirty="0">
                <a:solidFill>
                  <a:srgbClr val="1A1C1E"/>
                </a:solidFill>
                <a:effectLst/>
                <a:latin typeface="Arial" panose="020B0604020202020204" pitchFamily="34" charset="0"/>
                <a:cs typeface="Arial" panose="020B0604020202020204" pitchFamily="34" charset="0"/>
              </a:rPr>
              <a:t>Variational constraint for the latent space.</a:t>
            </a:r>
            <a:endParaRPr lang="zh-CN" altLang="en-US" sz="2000" dirty="0">
              <a:latin typeface="Arial" panose="020B0604020202020204" pitchFamily="34" charset="0"/>
              <a:cs typeface="Arial" panose="020B0604020202020204" pitchFamily="34" charset="0"/>
            </a:endParaRPr>
          </a:p>
        </p:txBody>
      </p:sp>
      <p:pic>
        <p:nvPicPr>
          <p:cNvPr id="35" name="图片 34">
            <a:extLst>
              <a:ext uri="{FF2B5EF4-FFF2-40B4-BE49-F238E27FC236}">
                <a16:creationId xmlns:a16="http://schemas.microsoft.com/office/drawing/2014/main" id="{0F8FE189-6B61-FADE-D501-D08AC7BCFF70}"/>
              </a:ext>
            </a:extLst>
          </p:cNvPr>
          <p:cNvPicPr>
            <a:picLocks noChangeAspect="1"/>
          </p:cNvPicPr>
          <p:nvPr/>
        </p:nvPicPr>
        <p:blipFill>
          <a:blip r:embed="rId9">
            <a:extLst>
              <a:ext uri="{28A0092B-C50C-407E-A947-70E740481C1C}">
                <a14:useLocalDpi xmlns:a14="http://schemas.microsoft.com/office/drawing/2010/main" val="0"/>
              </a:ext>
            </a:extLst>
          </a:blip>
          <a:srcRect t="7037"/>
          <a:stretch/>
        </p:blipFill>
        <p:spPr>
          <a:xfrm>
            <a:off x="7642837" y="1965704"/>
            <a:ext cx="4537213" cy="2300678"/>
          </a:xfrm>
          <a:prstGeom prst="rect">
            <a:avLst/>
          </a:prstGeom>
        </p:spPr>
      </p:pic>
      <p:pic>
        <p:nvPicPr>
          <p:cNvPr id="41" name="图片 40">
            <a:extLst>
              <a:ext uri="{FF2B5EF4-FFF2-40B4-BE49-F238E27FC236}">
                <a16:creationId xmlns:a16="http://schemas.microsoft.com/office/drawing/2014/main" id="{F4656829-D416-F03E-0CE0-BDE41F549A44}"/>
              </a:ext>
            </a:extLst>
          </p:cNvPr>
          <p:cNvPicPr>
            <a:picLocks noChangeAspect="1"/>
          </p:cNvPicPr>
          <p:nvPr/>
        </p:nvPicPr>
        <p:blipFill>
          <a:blip r:embed="rId10"/>
          <a:stretch>
            <a:fillRect/>
          </a:stretch>
        </p:blipFill>
        <p:spPr>
          <a:xfrm>
            <a:off x="5427024" y="607395"/>
            <a:ext cx="3871033" cy="1289487"/>
          </a:xfrm>
          <a:prstGeom prst="rect">
            <a:avLst/>
          </a:prstGeom>
        </p:spPr>
      </p:pic>
    </p:spTree>
    <p:extLst>
      <p:ext uri="{BB962C8B-B14F-4D97-AF65-F5344CB8AC3E}">
        <p14:creationId xmlns:p14="http://schemas.microsoft.com/office/powerpoint/2010/main" val="82496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15C7B-2208-D154-050B-74240B966F8F}"/>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D685298-7F9E-4433-BEFF-FAF937BFE023}"/>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CF9DB17A-85EF-7C14-DC68-95E849EC2393}"/>
                </a:ext>
              </a:extLst>
            </p:cNvPr>
            <p:cNvSpPr txBox="1"/>
            <p:nvPr/>
          </p:nvSpPr>
          <p:spPr>
            <a:xfrm>
              <a:off x="657211" y="372731"/>
              <a:ext cx="1738425"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Results</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a:extLst>
                <a:ext uri="{FF2B5EF4-FFF2-40B4-BE49-F238E27FC236}">
                  <a16:creationId xmlns:a16="http://schemas.microsoft.com/office/drawing/2014/main" id="{B62769DD-6CB1-1346-030F-268A12E3C31E}"/>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Results</a:t>
              </a:r>
            </a:p>
          </p:txBody>
        </p:sp>
      </p:grpSp>
      <p:sp>
        <p:nvSpPr>
          <p:cNvPr id="5" name="矩形 4">
            <a:extLst>
              <a:ext uri="{FF2B5EF4-FFF2-40B4-BE49-F238E27FC236}">
                <a16:creationId xmlns:a16="http://schemas.microsoft.com/office/drawing/2014/main" id="{58A0D7C0-88A8-B0C2-078A-BEF061FD0213}"/>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296E6DF9-E971-1C28-6A53-DC7D1A50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8E9FA86B-33A8-0A43-66AC-2A5EF28B72D6}"/>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2EDAB2FD-AFAA-9204-848A-980D8D649437}"/>
              </a:ext>
            </a:extLst>
          </p:cNvPr>
          <p:cNvSpPr>
            <a:spLocks noGrp="1"/>
          </p:cNvSpPr>
          <p:nvPr>
            <p:ph type="sldNum" sz="quarter" idx="12"/>
          </p:nvPr>
        </p:nvSpPr>
        <p:spPr/>
        <p:txBody>
          <a:bodyPr/>
          <a:lstStyle/>
          <a:p>
            <a:fld id="{3505B016-64E1-4432-88BD-C1FDDF8765EC}" type="slidenum">
              <a:rPr lang="zh-CN" altLang="en-US" smtClean="0"/>
              <a:t>17</a:t>
            </a:fld>
            <a:endParaRPr lang="zh-CN" altLang="en-US"/>
          </a:p>
        </p:txBody>
      </p:sp>
      <p:graphicFrame>
        <p:nvGraphicFramePr>
          <p:cNvPr id="4" name="表格 3">
            <a:extLst>
              <a:ext uri="{FF2B5EF4-FFF2-40B4-BE49-F238E27FC236}">
                <a16:creationId xmlns:a16="http://schemas.microsoft.com/office/drawing/2014/main" id="{E77140B1-DA64-0272-9DEE-B29BAB23C4F4}"/>
              </a:ext>
            </a:extLst>
          </p:cNvPr>
          <p:cNvGraphicFramePr>
            <a:graphicFrameLocks noGrp="1"/>
          </p:cNvGraphicFramePr>
          <p:nvPr>
            <p:extLst>
              <p:ext uri="{D42A27DB-BD31-4B8C-83A1-F6EECF244321}">
                <p14:modId xmlns:p14="http://schemas.microsoft.com/office/powerpoint/2010/main" val="4010260571"/>
              </p:ext>
            </p:extLst>
          </p:nvPr>
        </p:nvGraphicFramePr>
        <p:xfrm>
          <a:off x="959551" y="1868304"/>
          <a:ext cx="9973545" cy="1922408"/>
        </p:xfrm>
        <a:graphic>
          <a:graphicData uri="http://schemas.openxmlformats.org/drawingml/2006/table">
            <a:tbl>
              <a:tblPr firstRow="1" bandRow="1">
                <a:tableStyleId>{5C22544A-7EE6-4342-B048-85BDC9FD1C3A}</a:tableStyleId>
              </a:tblPr>
              <a:tblGrid>
                <a:gridCol w="1994709">
                  <a:extLst>
                    <a:ext uri="{9D8B030D-6E8A-4147-A177-3AD203B41FA5}">
                      <a16:colId xmlns:a16="http://schemas.microsoft.com/office/drawing/2014/main" val="3076317476"/>
                    </a:ext>
                  </a:extLst>
                </a:gridCol>
                <a:gridCol w="1994709">
                  <a:extLst>
                    <a:ext uri="{9D8B030D-6E8A-4147-A177-3AD203B41FA5}">
                      <a16:colId xmlns:a16="http://schemas.microsoft.com/office/drawing/2014/main" val="1676937688"/>
                    </a:ext>
                  </a:extLst>
                </a:gridCol>
                <a:gridCol w="1994709">
                  <a:extLst>
                    <a:ext uri="{9D8B030D-6E8A-4147-A177-3AD203B41FA5}">
                      <a16:colId xmlns:a16="http://schemas.microsoft.com/office/drawing/2014/main" val="2058949162"/>
                    </a:ext>
                  </a:extLst>
                </a:gridCol>
                <a:gridCol w="1994709">
                  <a:extLst>
                    <a:ext uri="{9D8B030D-6E8A-4147-A177-3AD203B41FA5}">
                      <a16:colId xmlns:a16="http://schemas.microsoft.com/office/drawing/2014/main" val="3270471756"/>
                    </a:ext>
                  </a:extLst>
                </a:gridCol>
                <a:gridCol w="1994709">
                  <a:extLst>
                    <a:ext uri="{9D8B030D-6E8A-4147-A177-3AD203B41FA5}">
                      <a16:colId xmlns:a16="http://schemas.microsoft.com/office/drawing/2014/main" val="1802112093"/>
                    </a:ext>
                  </a:extLst>
                </a:gridCol>
              </a:tblGrid>
              <a:tr h="480602">
                <a:tc>
                  <a:txBody>
                    <a:bodyPr/>
                    <a:lstStyle/>
                    <a:p>
                      <a:pPr algn="ctr"/>
                      <a:r>
                        <a:rPr lang="en-US" altLang="zh-CN" dirty="0">
                          <a:latin typeface="Arial" panose="020B0604020202020204" pitchFamily="34" charset="0"/>
                          <a:cs typeface="Arial" panose="020B0604020202020204" pitchFamily="34" charset="0"/>
                        </a:rPr>
                        <a:t>MSE/Corr</a:t>
                      </a: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dirty="0">
                          <a:latin typeface="Arial" panose="020B0604020202020204" pitchFamily="34" charset="0"/>
                          <a:cs typeface="Arial" panose="020B0604020202020204" pitchFamily="34" charset="0"/>
                        </a:rPr>
                        <a:t>Identity map</a:t>
                      </a: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dirty="0">
                          <a:latin typeface="Arial" panose="020B0604020202020204" pitchFamily="34" charset="0"/>
                          <a:cs typeface="Arial" panose="020B0604020202020204" pitchFamily="34" charset="0"/>
                        </a:rPr>
                        <a:t>Vector </a:t>
                      </a:r>
                      <a:r>
                        <a:rPr lang="en-US" altLang="zh-CN" dirty="0" err="1">
                          <a:latin typeface="Arial" panose="020B0604020202020204" pitchFamily="34" charset="0"/>
                          <a:cs typeface="Arial" panose="020B0604020202020204" pitchFamily="34" charset="0"/>
                        </a:rPr>
                        <a:t>lstm</a:t>
                      </a: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dirty="0" err="1">
                          <a:latin typeface="Arial" panose="020B0604020202020204" pitchFamily="34" charset="0"/>
                          <a:cs typeface="Arial" panose="020B0604020202020204" pitchFamily="34" charset="0"/>
                        </a:rPr>
                        <a:t>GraphRNN</a:t>
                      </a: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dirty="0">
                          <a:latin typeface="Arial" panose="020B0604020202020204" pitchFamily="34" charset="0"/>
                          <a:cs typeface="Arial" panose="020B0604020202020204" pitchFamily="34" charset="0"/>
                        </a:rPr>
                        <a:t>ours</a:t>
                      </a:r>
                      <a:endParaRPr lang="zh-CN"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94872126"/>
                  </a:ext>
                </a:extLst>
              </a:tr>
              <a:tr h="480602">
                <a:tc>
                  <a:txBody>
                    <a:bodyPr/>
                    <a:lstStyle/>
                    <a:p>
                      <a:pPr algn="ctr"/>
                      <a:r>
                        <a:rPr lang="en-US" altLang="zh-CN" dirty="0">
                          <a:latin typeface="Arial" panose="020B0604020202020204" pitchFamily="34" charset="0"/>
                          <a:cs typeface="Arial" panose="020B0604020202020204" pitchFamily="34" charset="0"/>
                        </a:rPr>
                        <a:t>2-year</a:t>
                      </a: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dirty="0">
                          <a:latin typeface="Arial" panose="020B0604020202020204" pitchFamily="34" charset="0"/>
                          <a:cs typeface="Arial" panose="020B0604020202020204" pitchFamily="34" charset="0"/>
                        </a:rPr>
                        <a:t>66.10 / 0.734</a:t>
                      </a:r>
                      <a:endParaRPr lang="zh-CN" altLang="en-U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Arial" panose="020B0604020202020204" pitchFamily="34" charset="0"/>
                          <a:ea typeface="+mn-ea"/>
                          <a:cs typeface="Arial" panose="020B0604020202020204" pitchFamily="34" charset="0"/>
                        </a:rPr>
                        <a:t>63.77 / 0.7414</a:t>
                      </a:r>
                      <a:endParaRPr lang="zh-CN" altLang="en-US" sz="1800" b="0" kern="1200" dirty="0">
                        <a:solidFill>
                          <a:schemeClr val="dk1"/>
                        </a:solidFill>
                        <a:effectLst/>
                        <a:latin typeface="Arial" panose="020B0604020202020204" pitchFamily="34" charset="0"/>
                        <a:ea typeface="+mn-ea"/>
                        <a:cs typeface="Arial" panose="020B0604020202020204" pitchFamily="34" charset="0"/>
                      </a:endParaRPr>
                    </a:p>
                  </a:txBody>
                  <a:tcPr anchor="ctr"/>
                </a:tc>
                <a:tc>
                  <a:txBody>
                    <a:bodyPr/>
                    <a:lstStyle/>
                    <a:p>
                      <a:pPr algn="ctr"/>
                      <a:endParaRPr lang="zh-CN" altLang="en-US" dirty="0">
                        <a:latin typeface="Arial" panose="020B0604020202020204" pitchFamily="34" charset="0"/>
                        <a:cs typeface="Arial" panose="020B0604020202020204" pitchFamily="34" charset="0"/>
                      </a:endParaRPr>
                    </a:p>
                  </a:txBody>
                  <a:tcPr anchor="ctr"/>
                </a:tc>
                <a:tc>
                  <a:txBody>
                    <a:bodyPr/>
                    <a:lstStyle/>
                    <a:p>
                      <a:pPr algn="ctr"/>
                      <a:endParaRPr lang="zh-CN"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37068"/>
                  </a:ext>
                </a:extLst>
              </a:tr>
              <a:tr h="480602">
                <a:tc>
                  <a:txBody>
                    <a:bodyPr/>
                    <a:lstStyle/>
                    <a:p>
                      <a:pPr algn="ctr"/>
                      <a:r>
                        <a:rPr lang="en-US" altLang="zh-CN" dirty="0">
                          <a:latin typeface="Arial" panose="020B0604020202020204" pitchFamily="34" charset="0"/>
                          <a:cs typeface="Arial" panose="020B0604020202020204" pitchFamily="34" charset="0"/>
                        </a:rPr>
                        <a:t>4-year</a:t>
                      </a: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dirty="0">
                          <a:latin typeface="Arial" panose="020B0604020202020204" pitchFamily="34" charset="0"/>
                          <a:cs typeface="Arial" panose="020B0604020202020204" pitchFamily="34" charset="0"/>
                        </a:rPr>
                        <a:t>73.60 / 0.703</a:t>
                      </a: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dirty="0">
                          <a:latin typeface="Arial" panose="020B0604020202020204" pitchFamily="34" charset="0"/>
                          <a:cs typeface="Arial" panose="020B0604020202020204" pitchFamily="34" charset="0"/>
                        </a:rPr>
                        <a:t>62.09 / 0.7460</a:t>
                      </a:r>
                      <a:endParaRPr lang="zh-CN" altLang="en-US" dirty="0">
                        <a:latin typeface="Arial" panose="020B0604020202020204" pitchFamily="34" charset="0"/>
                        <a:cs typeface="Arial" panose="020B0604020202020204" pitchFamily="34" charset="0"/>
                      </a:endParaRPr>
                    </a:p>
                  </a:txBody>
                  <a:tcPr anchor="ctr"/>
                </a:tc>
                <a:tc>
                  <a:txBody>
                    <a:bodyPr/>
                    <a:lstStyle/>
                    <a:p>
                      <a:pPr algn="ctr"/>
                      <a:endParaRPr lang="zh-CN" altLang="en-US" dirty="0">
                        <a:latin typeface="Arial" panose="020B0604020202020204" pitchFamily="34" charset="0"/>
                        <a:cs typeface="Arial" panose="020B0604020202020204" pitchFamily="34" charset="0"/>
                      </a:endParaRPr>
                    </a:p>
                  </a:txBody>
                  <a:tcPr anchor="ctr"/>
                </a:tc>
                <a:tc>
                  <a:txBody>
                    <a:bodyPr/>
                    <a:lstStyle/>
                    <a:p>
                      <a:pPr algn="ctr"/>
                      <a:endParaRPr lang="zh-CN"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53832405"/>
                  </a:ext>
                </a:extLst>
              </a:tr>
              <a:tr h="480602">
                <a:tc>
                  <a:txBody>
                    <a:bodyPr/>
                    <a:lstStyle/>
                    <a:p>
                      <a:pPr algn="ctr"/>
                      <a:r>
                        <a:rPr lang="en-US" altLang="zh-CN" dirty="0">
                          <a:latin typeface="Arial" panose="020B0604020202020204" pitchFamily="34" charset="0"/>
                          <a:cs typeface="Arial" panose="020B0604020202020204" pitchFamily="34" charset="0"/>
                        </a:rPr>
                        <a:t>mean</a:t>
                      </a: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dirty="0">
                          <a:latin typeface="Arial" panose="020B0604020202020204" pitchFamily="34" charset="0"/>
                          <a:cs typeface="Arial" panose="020B0604020202020204" pitchFamily="34" charset="0"/>
                        </a:rPr>
                        <a:t>67.32 / 0.729</a:t>
                      </a: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dirty="0">
                          <a:latin typeface="Arial" panose="020B0604020202020204" pitchFamily="34" charset="0"/>
                          <a:cs typeface="Arial" panose="020B0604020202020204" pitchFamily="34" charset="0"/>
                        </a:rPr>
                        <a:t>63.55 / 0.7420</a:t>
                      </a:r>
                      <a:endParaRPr lang="zh-CN" altLang="en-US" dirty="0">
                        <a:latin typeface="Arial" panose="020B0604020202020204" pitchFamily="34" charset="0"/>
                        <a:cs typeface="Arial" panose="020B0604020202020204" pitchFamily="34" charset="0"/>
                      </a:endParaRPr>
                    </a:p>
                  </a:txBody>
                  <a:tcPr anchor="ctr"/>
                </a:tc>
                <a:tc>
                  <a:txBody>
                    <a:bodyPr/>
                    <a:lstStyle/>
                    <a:p>
                      <a:pPr algn="ctr"/>
                      <a:endParaRPr lang="zh-CN" altLang="en-US" dirty="0">
                        <a:latin typeface="Arial" panose="020B0604020202020204" pitchFamily="34" charset="0"/>
                        <a:cs typeface="Arial" panose="020B0604020202020204" pitchFamily="34" charset="0"/>
                      </a:endParaRPr>
                    </a:p>
                  </a:txBody>
                  <a:tcPr anchor="ctr"/>
                </a:tc>
                <a:tc>
                  <a:txBody>
                    <a:bodyPr/>
                    <a:lstStyle/>
                    <a:p>
                      <a:pPr algn="ctr"/>
                      <a:endParaRPr lang="zh-CN"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77102466"/>
                  </a:ext>
                </a:extLst>
              </a:tr>
            </a:tbl>
          </a:graphicData>
        </a:graphic>
      </p:graphicFrame>
      <p:sp>
        <p:nvSpPr>
          <p:cNvPr id="9" name="文本框 8">
            <a:extLst>
              <a:ext uri="{FF2B5EF4-FFF2-40B4-BE49-F238E27FC236}">
                <a16:creationId xmlns:a16="http://schemas.microsoft.com/office/drawing/2014/main" id="{9D1CD26C-299F-3574-54C5-C822880FA800}"/>
              </a:ext>
            </a:extLst>
          </p:cNvPr>
          <p:cNvSpPr txBox="1"/>
          <p:nvPr/>
        </p:nvSpPr>
        <p:spPr>
          <a:xfrm>
            <a:off x="959551" y="4036790"/>
            <a:ext cx="9440059" cy="1938992"/>
          </a:xfrm>
          <a:prstGeom prst="rect">
            <a:avLst/>
          </a:prstGeom>
          <a:noFill/>
        </p:spPr>
        <p:txBody>
          <a:bodyPr wrap="square">
            <a:spAutoFit/>
          </a:bodyPr>
          <a:lstStyle/>
          <a:p>
            <a:pPr>
              <a:spcAft>
                <a:spcPts val="600"/>
              </a:spcAft>
            </a:pPr>
            <a:r>
              <a:rPr lang="en-US" altLang="zh-CN" sz="2000" b="0" i="0" dirty="0">
                <a:solidFill>
                  <a:srgbClr val="1A1C1E"/>
                </a:solidFill>
                <a:effectLst/>
                <a:latin typeface="Arial" panose="020B0604020202020204" pitchFamily="34" charset="0"/>
                <a:cs typeface="Arial" panose="020B0604020202020204" pitchFamily="34" charset="0"/>
              </a:rPr>
              <a:t>More topological metrics……</a:t>
            </a:r>
          </a:p>
          <a:p>
            <a:pPr>
              <a:spcAft>
                <a:spcPts val="600"/>
              </a:spcAft>
            </a:pPr>
            <a:r>
              <a:rPr lang="en-US" altLang="zh-CN" sz="2000" b="0" i="0" dirty="0">
                <a:solidFill>
                  <a:srgbClr val="1A1C1E"/>
                </a:solidFill>
                <a:effectLst/>
                <a:latin typeface="Arial" panose="020B0604020202020204" pitchFamily="34" charset="0"/>
                <a:cs typeface="Arial" panose="020B0604020202020204" pitchFamily="34" charset="0"/>
              </a:rPr>
              <a:t>Maximum Mean Discrepancy of the distribution:</a:t>
            </a:r>
          </a:p>
          <a:p>
            <a:pPr marL="342900"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Degree</a:t>
            </a:r>
          </a:p>
          <a:p>
            <a:pPr marL="342900"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Clustering</a:t>
            </a:r>
            <a:endParaRPr lang="zh-CN" altLang="en-US" sz="2000" dirty="0">
              <a:latin typeface="Arial" panose="020B0604020202020204" pitchFamily="34" charset="0"/>
              <a:cs typeface="Arial" panose="020B0604020202020204" pitchFamily="34" charset="0"/>
            </a:endParaRPr>
          </a:p>
          <a:p>
            <a:pPr marL="342900"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Orbit</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280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15C7B-2208-D154-050B-74240B966F8F}"/>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D685298-7F9E-4433-BEFF-FAF937BFE023}"/>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CF9DB17A-85EF-7C14-DC68-95E849EC2393}"/>
                </a:ext>
              </a:extLst>
            </p:cNvPr>
            <p:cNvSpPr txBox="1"/>
            <p:nvPr/>
          </p:nvSpPr>
          <p:spPr>
            <a:xfrm>
              <a:off x="657211" y="372731"/>
              <a:ext cx="2893613"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Key Analysis</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a:extLst>
                <a:ext uri="{FF2B5EF4-FFF2-40B4-BE49-F238E27FC236}">
                  <a16:creationId xmlns:a16="http://schemas.microsoft.com/office/drawing/2014/main" id="{B62769DD-6CB1-1346-030F-268A12E3C31E}"/>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Validation Metrics</a:t>
              </a:r>
            </a:p>
          </p:txBody>
        </p:sp>
      </p:grpSp>
      <p:sp>
        <p:nvSpPr>
          <p:cNvPr id="5" name="矩形 4">
            <a:extLst>
              <a:ext uri="{FF2B5EF4-FFF2-40B4-BE49-F238E27FC236}">
                <a16:creationId xmlns:a16="http://schemas.microsoft.com/office/drawing/2014/main" id="{58A0D7C0-88A8-B0C2-078A-BEF061FD0213}"/>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296E6DF9-E971-1C28-6A53-DC7D1A50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8E9FA86B-33A8-0A43-66AC-2A5EF28B72D6}"/>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2EDAB2FD-AFAA-9204-848A-980D8D649437}"/>
              </a:ext>
            </a:extLst>
          </p:cNvPr>
          <p:cNvSpPr>
            <a:spLocks noGrp="1"/>
          </p:cNvSpPr>
          <p:nvPr>
            <p:ph type="sldNum" sz="quarter" idx="12"/>
          </p:nvPr>
        </p:nvSpPr>
        <p:spPr/>
        <p:txBody>
          <a:bodyPr/>
          <a:lstStyle/>
          <a:p>
            <a:fld id="{3505B016-64E1-4432-88BD-C1FDDF8765EC}" type="slidenum">
              <a:rPr lang="zh-CN" altLang="en-US" smtClean="0"/>
              <a:t>18</a:t>
            </a:fld>
            <a:endParaRPr lang="zh-CN" altLang="en-US"/>
          </a:p>
        </p:txBody>
      </p:sp>
      <p:sp>
        <p:nvSpPr>
          <p:cNvPr id="2" name="文本框 1">
            <a:extLst>
              <a:ext uri="{FF2B5EF4-FFF2-40B4-BE49-F238E27FC236}">
                <a16:creationId xmlns:a16="http://schemas.microsoft.com/office/drawing/2014/main" id="{6B4BE316-8A79-320F-B304-5E776EBDC272}"/>
              </a:ext>
            </a:extLst>
          </p:cNvPr>
          <p:cNvSpPr txBox="1"/>
          <p:nvPr/>
        </p:nvSpPr>
        <p:spPr>
          <a:xfrm>
            <a:off x="959552" y="1621733"/>
            <a:ext cx="9440059" cy="1477328"/>
          </a:xfrm>
          <a:prstGeom prst="rect">
            <a:avLst/>
          </a:prstGeom>
          <a:noFill/>
        </p:spPr>
        <p:txBody>
          <a:bodyPr wrap="square">
            <a:spAutoFit/>
          </a:bodyPr>
          <a:lstStyle/>
          <a:p>
            <a:pPr>
              <a:spcAft>
                <a:spcPts val="600"/>
              </a:spcAft>
            </a:pPr>
            <a:r>
              <a:rPr lang="en-US" altLang="zh-CN" sz="2000" b="0" i="0" dirty="0">
                <a:solidFill>
                  <a:srgbClr val="1A1C1E"/>
                </a:solidFill>
                <a:effectLst/>
                <a:latin typeface="Arial" panose="020B0604020202020204" pitchFamily="34" charset="0"/>
                <a:cs typeface="Arial" panose="020B0604020202020204" pitchFamily="34" charset="0"/>
              </a:rPr>
              <a:t>Irregular Sampling Robustness</a:t>
            </a:r>
            <a:r>
              <a:rPr lang="en-US" altLang="zh-CN" sz="2000" dirty="0">
                <a:solidFill>
                  <a:srgbClr val="1A1C1E"/>
                </a:solidFill>
                <a:latin typeface="Arial" panose="020B0604020202020204" pitchFamily="34" charset="0"/>
                <a:cs typeface="Arial" panose="020B0604020202020204" pitchFamily="34" charset="0"/>
              </a:rPr>
              <a:t>:</a:t>
            </a:r>
          </a:p>
          <a:p>
            <a:pPr marL="342900" indent="-342900">
              <a:spcAft>
                <a:spcPts val="600"/>
              </a:spcAft>
              <a:buFont typeface="Arial" panose="020B0604020202020204" pitchFamily="34" charset="0"/>
              <a:buChar char="•"/>
            </a:pPr>
            <a:r>
              <a:rPr lang="en-US" altLang="zh-CN" sz="2000" dirty="0">
                <a:solidFill>
                  <a:srgbClr val="1A1C1E"/>
                </a:solidFill>
                <a:latin typeface="Arial" panose="020B0604020202020204" pitchFamily="34" charset="0"/>
                <a:cs typeface="Arial" panose="020B0604020202020204" pitchFamily="34" charset="0"/>
              </a:rPr>
              <a:t>Test: Randomly mask time points.</a:t>
            </a:r>
          </a:p>
          <a:p>
            <a:pPr marL="342900" indent="-342900">
              <a:spcAft>
                <a:spcPts val="600"/>
              </a:spcAft>
              <a:buFont typeface="Arial" panose="020B0604020202020204" pitchFamily="34" charset="0"/>
              <a:buChar char="•"/>
            </a:pPr>
            <a:r>
              <a:rPr lang="en-US" altLang="zh-CN" sz="2000" dirty="0">
                <a:solidFill>
                  <a:srgbClr val="1A1C1E"/>
                </a:solidFill>
                <a:latin typeface="Arial" panose="020B0604020202020204" pitchFamily="34" charset="0"/>
                <a:cs typeface="Arial" panose="020B0604020202020204" pitchFamily="34" charset="0"/>
              </a:rPr>
              <a:t>Metric: Accuracy of the ODE solver in interpolating the missing scans compared to RNN imputation.</a:t>
            </a:r>
            <a:endParaRPr lang="zh-CN" altLang="en-US" sz="2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8BA6411F-EC04-C159-4A3C-6DCC77F2C3E3}"/>
              </a:ext>
            </a:extLst>
          </p:cNvPr>
          <p:cNvSpPr txBox="1"/>
          <p:nvPr/>
        </p:nvSpPr>
        <p:spPr>
          <a:xfrm>
            <a:off x="959551" y="3222399"/>
            <a:ext cx="9802838" cy="1169551"/>
          </a:xfrm>
          <a:prstGeom prst="rect">
            <a:avLst/>
          </a:prstGeom>
          <a:noFill/>
        </p:spPr>
        <p:txBody>
          <a:bodyPr wrap="square">
            <a:spAutoFit/>
          </a:bodyPr>
          <a:lstStyle/>
          <a:p>
            <a:pPr>
              <a:spcAft>
                <a:spcPts val="600"/>
              </a:spcAft>
            </a:pPr>
            <a:r>
              <a:rPr lang="en-US" altLang="zh-CN" sz="2000" b="0" i="0" dirty="0">
                <a:solidFill>
                  <a:srgbClr val="1A1C1E"/>
                </a:solidFill>
                <a:effectLst/>
                <a:latin typeface="Arial" panose="020B0604020202020204" pitchFamily="34" charset="0"/>
                <a:cs typeface="Arial" panose="020B0604020202020204" pitchFamily="34" charset="0"/>
              </a:rPr>
              <a:t>Developmental Trend Recovery</a:t>
            </a:r>
            <a:r>
              <a:rPr lang="en-US" altLang="zh-CN" sz="2000" dirty="0">
                <a:solidFill>
                  <a:srgbClr val="1A1C1E"/>
                </a:solidFill>
                <a:latin typeface="Arial" panose="020B0604020202020204" pitchFamily="34" charset="0"/>
                <a:cs typeface="Arial" panose="020B0604020202020204" pitchFamily="34" charset="0"/>
              </a:rPr>
              <a:t>:</a:t>
            </a:r>
          </a:p>
          <a:p>
            <a:pPr marL="342900" indent="-342900">
              <a:spcAft>
                <a:spcPts val="600"/>
              </a:spcAft>
              <a:buFont typeface="Arial" panose="020B0604020202020204" pitchFamily="34" charset="0"/>
              <a:buChar char="•"/>
            </a:pPr>
            <a:r>
              <a:rPr lang="en-US" altLang="zh-CN" sz="2000" dirty="0">
                <a:solidFill>
                  <a:srgbClr val="1A1C1E"/>
                </a:solidFill>
                <a:latin typeface="Arial" panose="020B0604020202020204" pitchFamily="34" charset="0"/>
                <a:cs typeface="Arial" panose="020B0604020202020204" pitchFamily="34" charset="0"/>
              </a:rPr>
              <a:t>Test: Plot average connectivity strength vs. Age.</a:t>
            </a:r>
          </a:p>
          <a:p>
            <a:pPr marL="342900" indent="-342900">
              <a:spcAft>
                <a:spcPts val="600"/>
              </a:spcAft>
              <a:buFont typeface="Arial" panose="020B0604020202020204" pitchFamily="34" charset="0"/>
              <a:buChar char="•"/>
            </a:pPr>
            <a:r>
              <a:rPr lang="en-US" altLang="zh-CN" sz="2000" dirty="0">
                <a:solidFill>
                  <a:srgbClr val="1A1C1E"/>
                </a:solidFill>
                <a:latin typeface="Arial" panose="020B0604020202020204" pitchFamily="34" charset="0"/>
                <a:cs typeface="Arial" panose="020B0604020202020204" pitchFamily="34" charset="0"/>
              </a:rPr>
              <a:t>Metric: Does the model recover the population-level Inverted-U or Pruning curves?</a:t>
            </a:r>
            <a:endParaRPr lang="zh-CN" altLang="en-US" sz="2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197CB205-3A8F-29D0-67C3-70A5E410D0ED}"/>
              </a:ext>
            </a:extLst>
          </p:cNvPr>
          <p:cNvSpPr txBox="1"/>
          <p:nvPr/>
        </p:nvSpPr>
        <p:spPr>
          <a:xfrm>
            <a:off x="959551" y="4533488"/>
            <a:ext cx="9440059" cy="1477328"/>
          </a:xfrm>
          <a:prstGeom prst="rect">
            <a:avLst/>
          </a:prstGeom>
          <a:noFill/>
        </p:spPr>
        <p:txBody>
          <a:bodyPr wrap="square">
            <a:spAutoFit/>
          </a:bodyPr>
          <a:lstStyle/>
          <a:p>
            <a:pPr>
              <a:spcAft>
                <a:spcPts val="600"/>
              </a:spcAft>
            </a:pPr>
            <a:r>
              <a:rPr lang="en-US" altLang="zh-CN" sz="2000" b="0" i="0" dirty="0">
                <a:solidFill>
                  <a:srgbClr val="1A1C1E"/>
                </a:solidFill>
                <a:effectLst/>
                <a:latin typeface="Arial" panose="020B0604020202020204" pitchFamily="34" charset="0"/>
                <a:cs typeface="Arial" panose="020B0604020202020204" pitchFamily="34" charset="0"/>
              </a:rPr>
              <a:t>Individual Fingerprinting</a:t>
            </a:r>
            <a:r>
              <a:rPr lang="en-US" altLang="zh-CN" sz="2000" dirty="0">
                <a:solidFill>
                  <a:srgbClr val="1A1C1E"/>
                </a:solidFill>
                <a:latin typeface="Arial" panose="020B0604020202020204" pitchFamily="34" charset="0"/>
                <a:cs typeface="Arial" panose="020B0604020202020204" pitchFamily="34" charset="0"/>
              </a:rPr>
              <a:t>:</a:t>
            </a:r>
          </a:p>
          <a:p>
            <a:pPr marL="342900" indent="-342900">
              <a:spcAft>
                <a:spcPts val="600"/>
              </a:spcAft>
              <a:buFont typeface="Arial" panose="020B0604020202020204" pitchFamily="34" charset="0"/>
              <a:buChar char="•"/>
            </a:pPr>
            <a:r>
              <a:rPr lang="en-US" altLang="zh-CN" sz="2000" dirty="0">
                <a:solidFill>
                  <a:srgbClr val="1A1C1E"/>
                </a:solidFill>
                <a:latin typeface="Arial" panose="020B0604020202020204" pitchFamily="34" charset="0"/>
                <a:cs typeface="Arial" panose="020B0604020202020204" pitchFamily="34" charset="0"/>
              </a:rPr>
              <a:t>Test: Can we identify Subject A at Year 4 using the generated Year 4 graph?</a:t>
            </a:r>
          </a:p>
          <a:p>
            <a:pPr marL="342900" indent="-342900">
              <a:spcAft>
                <a:spcPts val="600"/>
              </a:spcAft>
              <a:buFont typeface="Arial" panose="020B0604020202020204" pitchFamily="34" charset="0"/>
              <a:buChar char="•"/>
            </a:pPr>
            <a:r>
              <a:rPr lang="en-US" altLang="zh-CN" sz="2000" dirty="0">
                <a:solidFill>
                  <a:srgbClr val="1A1C1E"/>
                </a:solidFill>
                <a:latin typeface="Arial" panose="020B0604020202020204" pitchFamily="34" charset="0"/>
                <a:cs typeface="Arial" panose="020B0604020202020204" pitchFamily="34" charset="0"/>
              </a:rPr>
              <a:t>Metric: Identification Accuracy. High accuracy proves we preserved individual traits and didn't just learn the "average brain."</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67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duotone>
              <a:prstClr val="black"/>
              <a:srgbClr val="7E181B">
                <a:tint val="45000"/>
                <a:satMod val="400000"/>
              </a:srgbClr>
            </a:duotone>
            <a:extLst>
              <a:ext uri="{BEBA8EAE-BF5A-486C-A8C5-ECC9F3942E4B}">
                <a14:imgProps xmlns:a14="http://schemas.microsoft.com/office/drawing/2010/main">
                  <a14:imgLayer r:embed="rId4">
                    <a14:imgEffect>
                      <a14:artisticPhotocopy detail="2"/>
                    </a14:imgEffect>
                  </a14:imgLayer>
                </a14:imgProps>
              </a:ext>
              <a:ext uri="{28A0092B-C50C-407E-A947-70E740481C1C}">
                <a14:useLocalDpi xmlns:a14="http://schemas.microsoft.com/office/drawing/2010/main" val="0"/>
              </a:ext>
            </a:extLst>
          </a:blip>
          <a:stretch>
            <a:fillRect/>
          </a:stretch>
        </p:blipFill>
        <p:spPr>
          <a:xfrm>
            <a:off x="3611229" y="5446165"/>
            <a:ext cx="8514616" cy="1746440"/>
          </a:xfrm>
          <a:prstGeom prst="rect">
            <a:avLst/>
          </a:prstGeom>
        </p:spPr>
      </p:pic>
      <p:sp>
        <p:nvSpPr>
          <p:cNvPr id="5" name="矩形 4"/>
          <p:cNvSpPr/>
          <p:nvPr/>
        </p:nvSpPr>
        <p:spPr>
          <a:xfrm>
            <a:off x="0" y="7508"/>
            <a:ext cx="12192000" cy="4053600"/>
          </a:xfrm>
          <a:prstGeom prst="rect">
            <a:avLst/>
          </a:prstGeo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3757" b="-18243"/>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字魂105号-简雅黑" panose="00000500000000000000" pitchFamily="2" charset="-122"/>
            </a:endParaRPr>
          </a:p>
        </p:txBody>
      </p:sp>
      <p:sp>
        <p:nvSpPr>
          <p:cNvPr id="10" name="文本框 9"/>
          <p:cNvSpPr txBox="1"/>
          <p:nvPr/>
        </p:nvSpPr>
        <p:spPr>
          <a:xfrm>
            <a:off x="560134" y="4246696"/>
            <a:ext cx="8224791" cy="1200329"/>
          </a:xfrm>
          <a:prstGeom prst="rect">
            <a:avLst/>
          </a:prstGeom>
          <a:noFill/>
        </p:spPr>
        <p:txBody>
          <a:bodyPr wrap="square" rtlCol="0">
            <a:spAutoFit/>
          </a:bodyPr>
          <a:lstStyle/>
          <a:p>
            <a:r>
              <a:rPr lang="en-US" altLang="zh-CN" sz="2400" dirty="0">
                <a:latin typeface="FZCuHeiSongS-B-GB" panose="02000000000000000000" pitchFamily="2" charset="-122"/>
                <a:ea typeface="FZCuHeiSongS-B-GB" panose="02000000000000000000" pitchFamily="2" charset="-122"/>
                <a:cs typeface="字魂105号-简雅黑" panose="00000500000000000000" pitchFamily="2" charset="-122"/>
              </a:rPr>
              <a:t>Learning Continuous-Time Trajectories of Adolescent Brain Structural Connectomes via Latent Graph Neural ODEs</a:t>
            </a:r>
          </a:p>
        </p:txBody>
      </p:sp>
      <p:grpSp>
        <p:nvGrpSpPr>
          <p:cNvPr id="2" name="组合 1"/>
          <p:cNvGrpSpPr/>
          <p:nvPr/>
        </p:nvGrpSpPr>
        <p:grpSpPr>
          <a:xfrm>
            <a:off x="627965" y="5492558"/>
            <a:ext cx="2352226" cy="416163"/>
            <a:chOff x="5843507" y="4481521"/>
            <a:chExt cx="2352226" cy="416163"/>
          </a:xfrm>
        </p:grpSpPr>
        <p:grpSp>
          <p:nvGrpSpPr>
            <p:cNvPr id="24" name="组合 23"/>
            <p:cNvGrpSpPr/>
            <p:nvPr/>
          </p:nvGrpSpPr>
          <p:grpSpPr>
            <a:xfrm>
              <a:off x="5843507" y="4481521"/>
              <a:ext cx="2352226" cy="400146"/>
              <a:chOff x="7735" y="9845"/>
              <a:chExt cx="3169" cy="552"/>
            </a:xfrm>
          </p:grpSpPr>
          <p:sp>
            <p:nvSpPr>
              <p:cNvPr id="25" name="圆角矩形 24"/>
              <p:cNvSpPr/>
              <p:nvPr/>
            </p:nvSpPr>
            <p:spPr>
              <a:xfrm>
                <a:off x="7771" y="9863"/>
                <a:ext cx="3133" cy="526"/>
              </a:xfrm>
              <a:prstGeom prst="roundRect">
                <a:avLst>
                  <a:gd name="adj" fmla="val 0"/>
                </a:avLst>
              </a:prstGeom>
              <a:noFill/>
              <a:ln w="19050">
                <a:solidFill>
                  <a:srgbClr val="9A0001"/>
                </a:solidFill>
              </a:ln>
              <a:extLst>
                <a:ext uri="{909E8E84-426E-40DD-AFC4-6F175D3DCCD1}">
                  <a14:hiddenFill xmlns:a14="http://schemas.microsoft.com/office/drawing/2010/main">
                    <a:solidFill>
                      <a:srgbClr val="586F5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FZCuHeiSongS-B-GB" panose="02000000000000000000" pitchFamily="2" charset="-122"/>
                  <a:ea typeface="FZCuHeiSongS-B-GB" panose="02000000000000000000" pitchFamily="2" charset="-122"/>
                </a:endParaRPr>
              </a:p>
            </p:txBody>
          </p:sp>
          <p:sp>
            <p:nvSpPr>
              <p:cNvPr id="26" name="圆角矩形 25"/>
              <p:cNvSpPr/>
              <p:nvPr/>
            </p:nvSpPr>
            <p:spPr>
              <a:xfrm>
                <a:off x="7735" y="9854"/>
                <a:ext cx="1687" cy="534"/>
              </a:xfrm>
              <a:prstGeom prst="roundRect">
                <a:avLst>
                  <a:gd name="adj" fmla="val 0"/>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FZCuHeiSongS-B-GB" panose="02000000000000000000" pitchFamily="2" charset="-122"/>
                  <a:ea typeface="FZCuHeiSongS-B-GB" panose="02000000000000000000" pitchFamily="2" charset="-122"/>
                </a:endParaRPr>
              </a:p>
            </p:txBody>
          </p:sp>
          <p:sp>
            <p:nvSpPr>
              <p:cNvPr id="27" name="文本框 26"/>
              <p:cNvSpPr txBox="1"/>
              <p:nvPr/>
            </p:nvSpPr>
            <p:spPr>
              <a:xfrm>
                <a:off x="7899" y="9845"/>
                <a:ext cx="1344" cy="552"/>
              </a:xfrm>
              <a:prstGeom prst="rect">
                <a:avLst/>
              </a:prstGeom>
              <a:noFill/>
            </p:spPr>
            <p:txBody>
              <a:bodyPr wrap="square" rtlCol="0" anchor="t">
                <a:spAutoFit/>
              </a:bodyPr>
              <a:lstStyle/>
              <a:p>
                <a:pPr algn="ctr"/>
                <a:r>
                  <a:rPr lang="zh-CN" altLang="en-US" sz="2000" dirty="0">
                    <a:solidFill>
                      <a:schemeClr val="bg1"/>
                    </a:solidFill>
                    <a:latin typeface="FZCuHeiSongS-B-GB" panose="02000000000000000000" pitchFamily="2" charset="-122"/>
                    <a:ea typeface="FZCuHeiSongS-B-GB" panose="02000000000000000000" pitchFamily="2" charset="-122"/>
                    <a:cs typeface="思源黑体 CN Medium" panose="020B0600000000000000" charset="-122"/>
                  </a:rPr>
                  <a:t>汇报人</a:t>
                </a:r>
                <a:endParaRPr lang="zh-CN" altLang="en-US" sz="2000" dirty="0">
                  <a:solidFill>
                    <a:srgbClr val="C00000"/>
                  </a:solidFill>
                  <a:latin typeface="FZCuHeiSongS-B-GB" panose="02000000000000000000" pitchFamily="2" charset="-122"/>
                  <a:ea typeface="FZCuHeiSongS-B-GB" panose="02000000000000000000" pitchFamily="2" charset="-122"/>
                  <a:cs typeface="思源黑体 CN Medium" panose="020B0600000000000000" charset="-122"/>
                </a:endParaRPr>
              </a:p>
            </p:txBody>
          </p:sp>
        </p:grpSp>
        <p:sp>
          <p:nvSpPr>
            <p:cNvPr id="28" name="文本框 27"/>
            <p:cNvSpPr txBox="1"/>
            <p:nvPr/>
          </p:nvSpPr>
          <p:spPr>
            <a:xfrm>
              <a:off x="7095702" y="4528352"/>
              <a:ext cx="1073311" cy="369332"/>
            </a:xfrm>
            <a:prstGeom prst="rect">
              <a:avLst/>
            </a:prstGeom>
            <a:noFill/>
          </p:spPr>
          <p:txBody>
            <a:bodyPr wrap="square" rtlCol="0" anchor="t">
              <a:spAutoFit/>
            </a:bodyPr>
            <a:lstStyle/>
            <a:p>
              <a:pPr algn="ctr"/>
              <a:endParaRPr lang="zh-CN" altLang="en-US" spc="-150" dirty="0">
                <a:latin typeface="FZCuHeiSongS-B-GB" panose="02000000000000000000" pitchFamily="2" charset="-122"/>
                <a:ea typeface="FZCuHeiSongS-B-GB" panose="02000000000000000000" pitchFamily="2" charset="-122"/>
                <a:cs typeface="思源黑体 CN Medium" panose="020B0600000000000000" charset="-122"/>
              </a:endParaRPr>
            </a:p>
          </p:txBody>
        </p:sp>
      </p:grpSp>
      <p:sp>
        <p:nvSpPr>
          <p:cNvPr id="37" name="矩形 36"/>
          <p:cNvSpPr/>
          <p:nvPr/>
        </p:nvSpPr>
        <p:spPr>
          <a:xfrm>
            <a:off x="8784925" y="-1"/>
            <a:ext cx="2476006" cy="544616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38" name="矩形 37"/>
          <p:cNvSpPr/>
          <p:nvPr/>
        </p:nvSpPr>
        <p:spPr>
          <a:xfrm>
            <a:off x="3611229" y="6831223"/>
            <a:ext cx="8606804" cy="69069"/>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7" name="文本框 6"/>
          <p:cNvSpPr txBox="1"/>
          <p:nvPr/>
        </p:nvSpPr>
        <p:spPr>
          <a:xfrm>
            <a:off x="9355753" y="468807"/>
            <a:ext cx="1365760" cy="4154984"/>
          </a:xfrm>
          <a:prstGeom prst="rect">
            <a:avLst/>
          </a:prstGeom>
          <a:noFill/>
        </p:spPr>
        <p:txBody>
          <a:bodyPr wrap="square" rtlCol="0">
            <a:spAutoFit/>
          </a:bodyPr>
          <a:lstStyle/>
          <a:p>
            <a:pPr algn="ctr"/>
            <a:r>
              <a:rPr lang="zh-CN" altLang="en-US" sz="66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敬请指正</a:t>
            </a:r>
            <a:endParaRPr lang="en-US" altLang="zh-CN" sz="66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endParaRPr>
          </a:p>
        </p:txBody>
      </p:sp>
      <p:sp>
        <p:nvSpPr>
          <p:cNvPr id="29" name="文本框 28"/>
          <p:cNvSpPr txBox="1"/>
          <p:nvPr/>
        </p:nvSpPr>
        <p:spPr>
          <a:xfrm>
            <a:off x="654687" y="5984849"/>
            <a:ext cx="1928133" cy="369332"/>
          </a:xfrm>
          <a:prstGeom prst="rect">
            <a:avLst/>
          </a:prstGeom>
          <a:noFill/>
        </p:spPr>
        <p:txBody>
          <a:bodyPr wrap="square" rtlCol="0">
            <a:spAutoFit/>
          </a:bodyPr>
          <a:lstStyle/>
          <a:p>
            <a:r>
              <a:rPr lang="en-US" altLang="zh-CN" dirty="0">
                <a:solidFill>
                  <a:srgbClr val="9A0000"/>
                </a:solidFill>
                <a:latin typeface="FZCuHeiSongS-B-GB" panose="02000000000000000000" pitchFamily="2" charset="-122"/>
                <a:ea typeface="FZCuHeiSongS-B-GB" panose="02000000000000000000" pitchFamily="2" charset="-122"/>
                <a:cs typeface="字魂105号-简雅黑" panose="00000500000000000000" pitchFamily="2" charset="-122"/>
              </a:rPr>
              <a:t>2025</a:t>
            </a:r>
            <a:r>
              <a:rPr lang="zh-CN" altLang="en-US" dirty="0">
                <a:solidFill>
                  <a:srgbClr val="9A0000"/>
                </a:solidFill>
                <a:latin typeface="FZCuHeiSongS-B-GB" panose="02000000000000000000" pitchFamily="2" charset="-122"/>
                <a:ea typeface="FZCuHeiSongS-B-GB" panose="02000000000000000000" pitchFamily="2" charset="-122"/>
                <a:cs typeface="字魂105号-简雅黑" panose="00000500000000000000" pitchFamily="2" charset="-122"/>
              </a:rPr>
              <a:t>年</a:t>
            </a:r>
            <a:r>
              <a:rPr lang="en-US" altLang="zh-CN" dirty="0">
                <a:solidFill>
                  <a:srgbClr val="9A0000"/>
                </a:solidFill>
                <a:latin typeface="FZCuHeiSongS-B-GB" panose="02000000000000000000" pitchFamily="2" charset="-122"/>
                <a:ea typeface="FZCuHeiSongS-B-GB" panose="02000000000000000000" pitchFamily="2" charset="-122"/>
                <a:cs typeface="字魂105号-简雅黑" panose="00000500000000000000" pitchFamily="2" charset="-122"/>
              </a:rPr>
              <a:t>12</a:t>
            </a:r>
            <a:r>
              <a:rPr lang="zh-CN" altLang="en-US" dirty="0">
                <a:solidFill>
                  <a:srgbClr val="9A0000"/>
                </a:solidFill>
                <a:latin typeface="FZCuHeiSongS-B-GB" panose="02000000000000000000" pitchFamily="2" charset="-122"/>
                <a:ea typeface="FZCuHeiSongS-B-GB" panose="02000000000000000000" pitchFamily="2" charset="-122"/>
                <a:cs typeface="字魂105号-简雅黑" panose="00000500000000000000" pitchFamily="2" charset="-122"/>
              </a:rPr>
              <a:t>月</a:t>
            </a:r>
            <a:r>
              <a:rPr lang="en-US" altLang="zh-CN" dirty="0">
                <a:solidFill>
                  <a:srgbClr val="9A0000"/>
                </a:solidFill>
                <a:latin typeface="FZCuHeiSongS-B-GB" panose="02000000000000000000" pitchFamily="2" charset="-122"/>
                <a:ea typeface="FZCuHeiSongS-B-GB" panose="02000000000000000000" pitchFamily="2" charset="-122"/>
                <a:cs typeface="字魂105号-简雅黑" panose="00000500000000000000" pitchFamily="2" charset="-122"/>
              </a:rPr>
              <a:t>15</a:t>
            </a:r>
            <a:r>
              <a:rPr lang="zh-CN" altLang="en-US" dirty="0">
                <a:solidFill>
                  <a:srgbClr val="9A0000"/>
                </a:solidFill>
                <a:latin typeface="FZCuHeiSongS-B-GB" panose="02000000000000000000" pitchFamily="2" charset="-122"/>
                <a:ea typeface="FZCuHeiSongS-B-GB" panose="02000000000000000000" pitchFamily="2" charset="-122"/>
                <a:cs typeface="字魂105号-简雅黑" panose="00000500000000000000" pitchFamily="2" charset="-122"/>
              </a:rPr>
              <a:t>日</a:t>
            </a:r>
          </a:p>
        </p:txBody>
      </p:sp>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5313" y="4686883"/>
            <a:ext cx="1836080" cy="517206"/>
          </a:xfrm>
          <a:prstGeom prst="rect">
            <a:avLst/>
          </a:prstGeom>
        </p:spPr>
      </p:pic>
      <p:sp>
        <p:nvSpPr>
          <p:cNvPr id="31" name="矩形 30"/>
          <p:cNvSpPr/>
          <p:nvPr/>
        </p:nvSpPr>
        <p:spPr>
          <a:xfrm>
            <a:off x="0" y="6424069"/>
            <a:ext cx="400755" cy="436168"/>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17" name="文本框 16"/>
          <p:cNvSpPr txBox="1"/>
          <p:nvPr/>
        </p:nvSpPr>
        <p:spPr>
          <a:xfrm>
            <a:off x="1925979" y="5506796"/>
            <a:ext cx="1008392" cy="400110"/>
          </a:xfrm>
          <a:prstGeom prst="rect">
            <a:avLst/>
          </a:prstGeom>
          <a:noFill/>
        </p:spPr>
        <p:txBody>
          <a:bodyPr wrap="square" rtlCol="0" anchor="t">
            <a:spAutoFit/>
          </a:bodyPr>
          <a:lstStyle/>
          <a:p>
            <a:pPr algn="ctr"/>
            <a:r>
              <a:rPr lang="zh-CN" altLang="en-US" sz="2000" dirty="0">
                <a:solidFill>
                  <a:srgbClr val="7F161B"/>
                </a:solidFill>
                <a:latin typeface="FZCuHeiSongS-B-GB" panose="02000000000000000000" pitchFamily="2" charset="-122"/>
                <a:ea typeface="FZCuHeiSongS-B-GB" panose="02000000000000000000" pitchFamily="2" charset="-122"/>
                <a:cs typeface="思源黑体 CN Medium" panose="020B0600000000000000" charset="-122"/>
              </a:rPr>
              <a:t>徐浩书</a:t>
            </a:r>
          </a:p>
        </p:txBody>
      </p:sp>
      <p:sp>
        <p:nvSpPr>
          <p:cNvPr id="11" name="灯片编号占位符 10">
            <a:extLst>
              <a:ext uri="{FF2B5EF4-FFF2-40B4-BE49-F238E27FC236}">
                <a16:creationId xmlns:a16="http://schemas.microsoft.com/office/drawing/2014/main" id="{64F64062-E320-711F-28ED-DC4D972D7F79}"/>
              </a:ext>
            </a:extLst>
          </p:cNvPr>
          <p:cNvSpPr>
            <a:spLocks noGrp="1"/>
          </p:cNvSpPr>
          <p:nvPr>
            <p:ph type="sldNum" sz="quarter" idx="12"/>
          </p:nvPr>
        </p:nvSpPr>
        <p:spPr/>
        <p:txBody>
          <a:bodyPr/>
          <a:lstStyle/>
          <a:p>
            <a:fld id="{3505B016-64E1-4432-88BD-C1FDDF8765EC}" type="slidenum">
              <a:rPr lang="zh-CN" altLang="en-US" smtClean="0"/>
              <a:t>19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grpSp>
        <p:nvGrpSpPr>
          <p:cNvPr id="62" name="组合 61"/>
          <p:cNvGrpSpPr/>
          <p:nvPr/>
        </p:nvGrpSpPr>
        <p:grpSpPr>
          <a:xfrm>
            <a:off x="1033481" y="2487017"/>
            <a:ext cx="5942250" cy="1883966"/>
            <a:chOff x="1209755" y="4179558"/>
            <a:chExt cx="5942250" cy="1883966"/>
          </a:xfrm>
        </p:grpSpPr>
        <p:sp>
          <p:nvSpPr>
            <p:cNvPr id="63" name="文本框 62"/>
            <p:cNvSpPr txBox="1"/>
            <p:nvPr/>
          </p:nvSpPr>
          <p:spPr>
            <a:xfrm>
              <a:off x="1525143" y="4179558"/>
              <a:ext cx="1479892" cy="1446550"/>
            </a:xfrm>
            <a:prstGeom prst="rect">
              <a:avLst/>
            </a:prstGeom>
            <a:noFill/>
          </p:spPr>
          <p:txBody>
            <a:bodyPr wrap="none" rtlCol="0">
              <a:spAutoFit/>
            </a:bodyPr>
            <a:lstStyle/>
            <a:p>
              <a:r>
                <a:rPr lang="en-US" altLang="zh-CN" sz="8800" b="1" dirty="0">
                  <a:latin typeface="FZCuHeiSongS-B-GB" panose="02000000000000000000" pitchFamily="2" charset="-122"/>
                  <a:ea typeface="FZCuHeiSongS-B-GB" panose="02000000000000000000" pitchFamily="2" charset="-122"/>
                  <a:cs typeface="字魂105号-简雅黑" panose="00000500000000000000" pitchFamily="2" charset="-122"/>
                </a:rPr>
                <a:t>01</a:t>
              </a:r>
              <a:endParaRPr lang="zh-CN" altLang="en-US" sz="8800" b="1" dirty="0">
                <a:latin typeface="FZCuHeiSongS-B-GB" panose="02000000000000000000" pitchFamily="2" charset="-122"/>
                <a:ea typeface="FZCuHeiSongS-B-GB" panose="02000000000000000000" pitchFamily="2" charset="-122"/>
                <a:cs typeface="字魂105号-简雅黑" panose="00000500000000000000" pitchFamily="2" charset="-122"/>
              </a:endParaRPr>
            </a:p>
          </p:txBody>
        </p:sp>
        <p:sp>
          <p:nvSpPr>
            <p:cNvPr id="64" name="文本框 63"/>
            <p:cNvSpPr txBox="1"/>
            <p:nvPr/>
          </p:nvSpPr>
          <p:spPr>
            <a:xfrm>
              <a:off x="1525144" y="5355638"/>
              <a:ext cx="5626861" cy="707886"/>
            </a:xfrm>
            <a:prstGeom prst="rect">
              <a:avLst/>
            </a:prstGeom>
            <a:noFill/>
          </p:spPr>
          <p:txBody>
            <a:bodyPr wrap="none" rtlCol="0">
              <a:spAutoFit/>
            </a:bodyPr>
            <a:lstStyle/>
            <a:p>
              <a:pPr algn="l"/>
              <a:r>
                <a:rPr lang="en-US" altLang="zh-CN" sz="4000" b="1" i="0" dirty="0">
                  <a:solidFill>
                    <a:srgbClr val="1A1C1E"/>
                  </a:solidFill>
                  <a:effectLst/>
                  <a:latin typeface="Arial" panose="020B0604020202020204" pitchFamily="34" charset="0"/>
                  <a:cs typeface="Arial" panose="020B0604020202020204" pitchFamily="34" charset="0"/>
                </a:rPr>
                <a:t>Research Background</a:t>
              </a:r>
            </a:p>
          </p:txBody>
        </p:sp>
        <p:cxnSp>
          <p:nvCxnSpPr>
            <p:cNvPr id="66" name="直接连接符 55"/>
            <p:cNvCxnSpPr/>
            <p:nvPr/>
          </p:nvCxnSpPr>
          <p:spPr>
            <a:xfrm>
              <a:off x="1209755" y="4396902"/>
              <a:ext cx="0" cy="1579587"/>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0254830" y="2772819"/>
            <a:ext cx="1528321" cy="302448"/>
            <a:chOff x="5796136" y="4189567"/>
            <a:chExt cx="1146539" cy="226895"/>
          </a:xfrm>
          <a:solidFill>
            <a:srgbClr val="9A0001"/>
          </a:solidFill>
          <a:effectLst/>
        </p:grpSpPr>
        <p:sp>
          <p:nvSpPr>
            <p:cNvPr id="7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prstClr val="white"/>
                </a:solidFill>
              </a:endParaRPr>
            </a:p>
          </p:txBody>
        </p:sp>
        <p:sp>
          <p:nvSpPr>
            <p:cNvPr id="7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cxnSp>
        <p:nvCxnSpPr>
          <p:cNvPr id="80" name="直接连接符 92"/>
          <p:cNvCxnSpPr/>
          <p:nvPr/>
        </p:nvCxnSpPr>
        <p:spPr>
          <a:xfrm>
            <a:off x="5313328" y="2924043"/>
            <a:ext cx="4726249" cy="0"/>
          </a:xfrm>
          <a:prstGeom prst="line">
            <a:avLst/>
          </a:prstGeom>
          <a:ln w="38100">
            <a:solidFill>
              <a:srgbClr val="9A0001"/>
            </a:solidFill>
          </a:ln>
          <a:effectLst/>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5" name="灯片编号占位符 4">
            <a:extLst>
              <a:ext uri="{FF2B5EF4-FFF2-40B4-BE49-F238E27FC236}">
                <a16:creationId xmlns:a16="http://schemas.microsoft.com/office/drawing/2014/main" id="{D80FF613-622F-AF55-D56B-C82DAB670866}"/>
              </a:ext>
            </a:extLst>
          </p:cNvPr>
          <p:cNvSpPr>
            <a:spLocks noGrp="1"/>
          </p:cNvSpPr>
          <p:nvPr>
            <p:ph type="sldNum" sz="quarter" idx="12"/>
          </p:nvPr>
        </p:nvSpPr>
        <p:spPr/>
        <p:txBody>
          <a:bodyPr/>
          <a:lstStyle/>
          <a:p>
            <a:fld id="{3505B016-64E1-4432-88BD-C1FDDF8765EC}"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2822760"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Background</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Diffusion MRI</a:t>
              </a:r>
              <a:endParaRPr lang="zh-CN" altLang="en-US"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endParaRPr>
            </a:p>
          </p:txBody>
        </p:sp>
      </p:gr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A064322D-DD3A-5D9C-DB5F-E52D65D18277}"/>
              </a:ext>
            </a:extLst>
          </p:cNvPr>
          <p:cNvSpPr>
            <a:spLocks noGrp="1"/>
          </p:cNvSpPr>
          <p:nvPr>
            <p:ph type="sldNum" sz="quarter" idx="12"/>
          </p:nvPr>
        </p:nvSpPr>
        <p:spPr/>
        <p:txBody>
          <a:bodyPr/>
          <a:lstStyle/>
          <a:p>
            <a:fld id="{3505B016-64E1-4432-88BD-C1FDDF8765EC}" type="slidenum">
              <a:rPr lang="zh-CN" altLang="en-US" smtClean="0"/>
              <a:t>3</a:t>
            </a:fld>
            <a:endParaRPr lang="zh-CN" altLang="en-US"/>
          </a:p>
        </p:txBody>
      </p:sp>
      <p:sp>
        <p:nvSpPr>
          <p:cNvPr id="10" name="TextBox 11">
            <a:extLst>
              <a:ext uri="{FF2B5EF4-FFF2-40B4-BE49-F238E27FC236}">
                <a16:creationId xmlns:a16="http://schemas.microsoft.com/office/drawing/2014/main" id="{B64BB7D1-AD9C-B078-50B6-D9AD3A4A0071}"/>
              </a:ext>
            </a:extLst>
          </p:cNvPr>
          <p:cNvSpPr txBox="1"/>
          <p:nvPr/>
        </p:nvSpPr>
        <p:spPr>
          <a:xfrm>
            <a:off x="510206" y="1191115"/>
            <a:ext cx="10972801" cy="1135183"/>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dirty="0">
                <a:latin typeface="Arial" panose="020B0604020202020204" pitchFamily="34" charset="0"/>
                <a:cs typeface="Arial" panose="020B0604020202020204" pitchFamily="34" charset="0"/>
              </a:rPr>
              <a:t>Human connectome is the foundation for understanding how brain dynamics and function emerge from their underlying structural substrate.</a:t>
            </a:r>
          </a:p>
          <a:p>
            <a:pPr marL="285750" indent="-285750">
              <a:lnSpc>
                <a:spcPct val="130000"/>
              </a:lnSpc>
              <a:buFont typeface="Arial" panose="020B0604020202020204" pitchFamily="34" charset="0"/>
              <a:buChar char="•"/>
            </a:pPr>
            <a:r>
              <a:rPr lang="en-US" dirty="0">
                <a:latin typeface="Arial" panose="020B0604020202020204" pitchFamily="34" charset="0"/>
                <a:cs typeface="Arial" panose="020B0604020202020204" pitchFamily="34" charset="0"/>
              </a:rPr>
              <a:t>Network architecture: </a:t>
            </a:r>
            <a:r>
              <a:rPr lang="en-US" b="1" dirty="0">
                <a:latin typeface="Arial" panose="020B0604020202020204" pitchFamily="34" charset="0"/>
                <a:cs typeface="Arial" panose="020B0604020202020204" pitchFamily="34" charset="0"/>
              </a:rPr>
              <a:t>neural elements (nodes) </a:t>
            </a:r>
            <a:r>
              <a:rPr lang="en-US" dirty="0">
                <a:latin typeface="Arial" panose="020B0604020202020204" pitchFamily="34" charset="0"/>
                <a:cs typeface="Arial" panose="020B0604020202020204" pitchFamily="34" charset="0"/>
              </a:rPr>
              <a:t>and </a:t>
            </a:r>
            <a:r>
              <a:rPr lang="en-US" b="1" dirty="0">
                <a:latin typeface="Arial" panose="020B0604020202020204" pitchFamily="34" charset="0"/>
                <a:cs typeface="Arial" panose="020B0604020202020204" pitchFamily="34" charset="0"/>
              </a:rPr>
              <a:t>neural connections (edges)</a:t>
            </a:r>
            <a:r>
              <a:rPr lang="en-US" dirty="0">
                <a:latin typeface="Arial" panose="020B0604020202020204" pitchFamily="34" charset="0"/>
                <a:cs typeface="Arial" panose="020B0604020202020204" pitchFamily="34" charset="0"/>
              </a:rPr>
              <a:t>.</a:t>
            </a:r>
          </a:p>
        </p:txBody>
      </p:sp>
      <p:grpSp>
        <p:nvGrpSpPr>
          <p:cNvPr id="12" name="组合 11">
            <a:extLst>
              <a:ext uri="{FF2B5EF4-FFF2-40B4-BE49-F238E27FC236}">
                <a16:creationId xmlns:a16="http://schemas.microsoft.com/office/drawing/2014/main" id="{0F22A300-80DA-305A-0AC9-F03B37ADCBBD}"/>
              </a:ext>
            </a:extLst>
          </p:cNvPr>
          <p:cNvGrpSpPr/>
          <p:nvPr/>
        </p:nvGrpSpPr>
        <p:grpSpPr>
          <a:xfrm>
            <a:off x="1097967" y="2349981"/>
            <a:ext cx="2802340" cy="1132470"/>
            <a:chOff x="905302" y="1569534"/>
            <a:chExt cx="2802340" cy="1132470"/>
          </a:xfrm>
        </p:grpSpPr>
        <p:pic>
          <p:nvPicPr>
            <p:cNvPr id="13" name="Picture 7">
              <a:extLst>
                <a:ext uri="{FF2B5EF4-FFF2-40B4-BE49-F238E27FC236}">
                  <a16:creationId xmlns:a16="http://schemas.microsoft.com/office/drawing/2014/main" id="{C3CEA46A-6D69-BA17-9090-EBB7515D89E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4953" y="1569534"/>
              <a:ext cx="2302689" cy="1132470"/>
            </a:xfrm>
            <a:prstGeom prst="rect">
              <a:avLst/>
            </a:prstGeom>
          </p:spPr>
        </p:pic>
        <p:sp>
          <p:nvSpPr>
            <p:cNvPr id="14" name="矩形 13">
              <a:extLst>
                <a:ext uri="{FF2B5EF4-FFF2-40B4-BE49-F238E27FC236}">
                  <a16:creationId xmlns:a16="http://schemas.microsoft.com/office/drawing/2014/main" id="{98A7D5EB-DB26-55BC-F5C7-F7C35AEE5D22}"/>
                </a:ext>
              </a:extLst>
            </p:cNvPr>
            <p:cNvSpPr/>
            <p:nvPr/>
          </p:nvSpPr>
          <p:spPr>
            <a:xfrm>
              <a:off x="905302" y="1694885"/>
              <a:ext cx="1565493" cy="369332"/>
            </a:xfrm>
            <a:prstGeom prst="rect">
              <a:avLst/>
            </a:prstGeom>
          </p:spPr>
          <p:txBody>
            <a:bodyPr wrap="none">
              <a:spAutoFit/>
            </a:bodyPr>
            <a:lstStyle/>
            <a:p>
              <a:pPr algn="ctr"/>
              <a:r>
                <a:rPr lang="en-US" altLang="zh-CN" dirty="0">
                  <a:latin typeface="Arial" panose="020B0604020202020204" pitchFamily="34" charset="0"/>
                  <a:cs typeface="Arial" panose="020B0604020202020204" pitchFamily="34" charset="0"/>
                </a:rPr>
                <a:t>Diffusion MRI</a:t>
              </a:r>
            </a:p>
          </p:txBody>
        </p:sp>
      </p:grpSp>
      <p:grpSp>
        <p:nvGrpSpPr>
          <p:cNvPr id="15" name="组合 14">
            <a:extLst>
              <a:ext uri="{FF2B5EF4-FFF2-40B4-BE49-F238E27FC236}">
                <a16:creationId xmlns:a16="http://schemas.microsoft.com/office/drawing/2014/main" id="{41C3F5C2-020E-EB8B-B4F9-DF951B6FF9A1}"/>
              </a:ext>
            </a:extLst>
          </p:cNvPr>
          <p:cNvGrpSpPr/>
          <p:nvPr/>
        </p:nvGrpSpPr>
        <p:grpSpPr>
          <a:xfrm>
            <a:off x="7730780" y="2459304"/>
            <a:ext cx="3465651" cy="3671621"/>
            <a:chOff x="7845080" y="1887210"/>
            <a:chExt cx="3893239" cy="4087107"/>
          </a:xfrm>
        </p:grpSpPr>
        <p:grpSp>
          <p:nvGrpSpPr>
            <p:cNvPr id="16" name="组合 15">
              <a:extLst>
                <a:ext uri="{FF2B5EF4-FFF2-40B4-BE49-F238E27FC236}">
                  <a16:creationId xmlns:a16="http://schemas.microsoft.com/office/drawing/2014/main" id="{7572EB98-CD5C-C537-3981-10FAD42750C5}"/>
                </a:ext>
              </a:extLst>
            </p:cNvPr>
            <p:cNvGrpSpPr/>
            <p:nvPr/>
          </p:nvGrpSpPr>
          <p:grpSpPr>
            <a:xfrm>
              <a:off x="7845080" y="2323779"/>
              <a:ext cx="3893239" cy="3650538"/>
              <a:chOff x="8116945" y="2219895"/>
              <a:chExt cx="3893239" cy="3650538"/>
            </a:xfrm>
          </p:grpSpPr>
          <p:pic>
            <p:nvPicPr>
              <p:cNvPr id="19" name="Picture 17">
                <a:extLst>
                  <a:ext uri="{FF2B5EF4-FFF2-40B4-BE49-F238E27FC236}">
                    <a16:creationId xmlns:a16="http://schemas.microsoft.com/office/drawing/2014/main" id="{1056C880-7033-47D6-1310-B406A9707F2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71883" y="2595622"/>
                <a:ext cx="3538301" cy="3274811"/>
              </a:xfrm>
              <a:prstGeom prst="rect">
                <a:avLst/>
              </a:prstGeom>
            </p:spPr>
          </p:pic>
          <p:sp>
            <p:nvSpPr>
              <p:cNvPr id="20" name="Rectangle 18">
                <a:extLst>
                  <a:ext uri="{FF2B5EF4-FFF2-40B4-BE49-F238E27FC236}">
                    <a16:creationId xmlns:a16="http://schemas.microsoft.com/office/drawing/2014/main" id="{05E97A20-477C-82D2-3EA8-1FEDE28A0681}"/>
                  </a:ext>
                </a:extLst>
              </p:cNvPr>
              <p:cNvSpPr/>
              <p:nvPr/>
            </p:nvSpPr>
            <p:spPr>
              <a:xfrm flipH="1">
                <a:off x="9179488" y="2620530"/>
                <a:ext cx="60754" cy="3231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19">
                <a:extLst>
                  <a:ext uri="{FF2B5EF4-FFF2-40B4-BE49-F238E27FC236}">
                    <a16:creationId xmlns:a16="http://schemas.microsoft.com/office/drawing/2014/main" id="{F75827A7-601D-0BB1-0F50-023B93D14C8E}"/>
                  </a:ext>
                </a:extLst>
              </p:cNvPr>
              <p:cNvSpPr/>
              <p:nvPr/>
            </p:nvSpPr>
            <p:spPr>
              <a:xfrm>
                <a:off x="8489435" y="3412778"/>
                <a:ext cx="3456741" cy="64008"/>
              </a:xfrm>
              <a:prstGeom prst="rect">
                <a:avLst/>
              </a:prstGeom>
              <a:solidFill>
                <a:schemeClr val="accent5">
                  <a:lumMod val="75000"/>
                </a:schemeClr>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TextBox 20">
                <a:extLst>
                  <a:ext uri="{FF2B5EF4-FFF2-40B4-BE49-F238E27FC236}">
                    <a16:creationId xmlns:a16="http://schemas.microsoft.com/office/drawing/2014/main" id="{A8CCC4E2-20C9-E162-5DC4-E58210D1FD48}"/>
                  </a:ext>
                </a:extLst>
              </p:cNvPr>
              <p:cNvSpPr txBox="1"/>
              <p:nvPr/>
            </p:nvSpPr>
            <p:spPr>
              <a:xfrm>
                <a:off x="8809344" y="2219895"/>
                <a:ext cx="83850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node </a:t>
                </a:r>
                <a:r>
                  <a:rPr lang="en-US" i="1" dirty="0" err="1">
                    <a:latin typeface="Arial" panose="020B0604020202020204" pitchFamily="34" charset="0"/>
                    <a:cs typeface="Arial" panose="020B0604020202020204" pitchFamily="34" charset="0"/>
                  </a:rPr>
                  <a:t>i</a:t>
                </a:r>
                <a:endParaRPr lang="en-US" i="1" dirty="0">
                  <a:latin typeface="Arial" panose="020B0604020202020204" pitchFamily="34" charset="0"/>
                  <a:cs typeface="Arial" panose="020B0604020202020204" pitchFamily="34" charset="0"/>
                </a:endParaRPr>
              </a:p>
            </p:txBody>
          </p:sp>
          <p:sp>
            <p:nvSpPr>
              <p:cNvPr id="23" name="TextBox 25">
                <a:extLst>
                  <a:ext uri="{FF2B5EF4-FFF2-40B4-BE49-F238E27FC236}">
                    <a16:creationId xmlns:a16="http://schemas.microsoft.com/office/drawing/2014/main" id="{202BAA29-4800-4AB3-62F7-C7366C6AF24C}"/>
                  </a:ext>
                </a:extLst>
              </p:cNvPr>
              <p:cNvSpPr txBox="1"/>
              <p:nvPr/>
            </p:nvSpPr>
            <p:spPr>
              <a:xfrm rot="16200000">
                <a:off x="7886688" y="3260100"/>
                <a:ext cx="82984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node </a:t>
                </a:r>
                <a:r>
                  <a:rPr lang="en-US" i="1" dirty="0">
                    <a:latin typeface="Arial" panose="020B0604020202020204" pitchFamily="34" charset="0"/>
                    <a:cs typeface="Arial" panose="020B0604020202020204" pitchFamily="34" charset="0"/>
                  </a:rPr>
                  <a:t>j</a:t>
                </a:r>
              </a:p>
            </p:txBody>
          </p:sp>
          <p:cxnSp>
            <p:nvCxnSpPr>
              <p:cNvPr id="24" name="Straight Connector 26">
                <a:extLst>
                  <a:ext uri="{FF2B5EF4-FFF2-40B4-BE49-F238E27FC236}">
                    <a16:creationId xmlns:a16="http://schemas.microsoft.com/office/drawing/2014/main" id="{A38A0FC5-49CB-F6FD-514B-7A3A3293274A}"/>
                  </a:ext>
                </a:extLst>
              </p:cNvPr>
              <p:cNvCxnSpPr>
                <a:stCxn id="25" idx="0"/>
              </p:cNvCxnSpPr>
              <p:nvPr/>
            </p:nvCxnSpPr>
            <p:spPr>
              <a:xfrm flipV="1">
                <a:off x="9210459" y="2500311"/>
                <a:ext cx="958596" cy="914400"/>
              </a:xfrm>
              <a:prstGeom prst="line">
                <a:avLst/>
              </a:prstGeom>
              <a:ln w="38100">
                <a:solidFill>
                  <a:srgbClr val="E4988A"/>
                </a:solidFill>
              </a:ln>
            </p:spPr>
            <p:style>
              <a:lnRef idx="2">
                <a:schemeClr val="accent1"/>
              </a:lnRef>
              <a:fillRef idx="0">
                <a:schemeClr val="accent1"/>
              </a:fillRef>
              <a:effectRef idx="1">
                <a:schemeClr val="accent1"/>
              </a:effectRef>
              <a:fontRef idx="minor">
                <a:schemeClr val="tx1"/>
              </a:fontRef>
            </p:style>
          </p:cxnSp>
          <p:sp>
            <p:nvSpPr>
              <p:cNvPr id="25" name="Rectangle 27">
                <a:extLst>
                  <a:ext uri="{FF2B5EF4-FFF2-40B4-BE49-F238E27FC236}">
                    <a16:creationId xmlns:a16="http://schemas.microsoft.com/office/drawing/2014/main" id="{A9975E1C-7579-FFC1-3776-29A7491490F8}"/>
                  </a:ext>
                </a:extLst>
              </p:cNvPr>
              <p:cNvSpPr>
                <a:spLocks noChangeAspect="1"/>
              </p:cNvSpPr>
              <p:nvPr/>
            </p:nvSpPr>
            <p:spPr>
              <a:xfrm>
                <a:off x="9178455" y="3414711"/>
                <a:ext cx="64008" cy="64008"/>
              </a:xfrm>
              <a:prstGeom prst="rect">
                <a:avLst/>
              </a:prstGeom>
              <a:solidFill>
                <a:schemeClr val="tx2">
                  <a:lumMod val="60000"/>
                  <a:lumOff val="40000"/>
                </a:schemeClr>
              </a:solidFill>
              <a:ln>
                <a:solidFill>
                  <a:schemeClr val="tx2">
                    <a:lumMod val="60000"/>
                    <a:lumOff val="4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TextBox 28">
                <a:extLst>
                  <a:ext uri="{FF2B5EF4-FFF2-40B4-BE49-F238E27FC236}">
                    <a16:creationId xmlns:a16="http://schemas.microsoft.com/office/drawing/2014/main" id="{405EEE51-ED87-B18B-DC1F-6ECB9ADADDD1}"/>
                  </a:ext>
                </a:extLst>
              </p:cNvPr>
              <p:cNvSpPr txBox="1"/>
              <p:nvPr/>
            </p:nvSpPr>
            <p:spPr>
              <a:xfrm>
                <a:off x="10105047" y="2219895"/>
                <a:ext cx="533400" cy="369332"/>
              </a:xfrm>
              <a:prstGeom prst="rect">
                <a:avLst/>
              </a:prstGeom>
              <a:noFill/>
            </p:spPr>
            <p:txBody>
              <a:bodyPr wrap="square" rtlCol="0">
                <a:spAutoFit/>
              </a:bodyPr>
              <a:lstStyle/>
              <a:p>
                <a:r>
                  <a:rPr lang="en-US" i="1" dirty="0" err="1">
                    <a:latin typeface="Arial" panose="020B0604020202020204" pitchFamily="34" charset="0"/>
                    <a:cs typeface="Arial" panose="020B0604020202020204" pitchFamily="34" charset="0"/>
                  </a:rPr>
                  <a:t>A</a:t>
                </a:r>
                <a:r>
                  <a:rPr lang="en-US" i="1" baseline="-25000" dirty="0" err="1">
                    <a:latin typeface="Arial" panose="020B0604020202020204" pitchFamily="34" charset="0"/>
                    <a:cs typeface="Arial" panose="020B0604020202020204" pitchFamily="34" charset="0"/>
                  </a:rPr>
                  <a:t>ij</a:t>
                </a:r>
                <a:endParaRPr lang="en-US" i="1" baseline="-25000" dirty="0">
                  <a:latin typeface="Arial" panose="020B0604020202020204" pitchFamily="34" charset="0"/>
                  <a:cs typeface="Arial" panose="020B0604020202020204" pitchFamily="34" charset="0"/>
                </a:endParaRPr>
              </a:p>
            </p:txBody>
          </p:sp>
        </p:grpSp>
        <p:sp>
          <p:nvSpPr>
            <p:cNvPr id="17" name="TextBox 15">
              <a:extLst>
                <a:ext uri="{FF2B5EF4-FFF2-40B4-BE49-F238E27FC236}">
                  <a16:creationId xmlns:a16="http://schemas.microsoft.com/office/drawing/2014/main" id="{89EF3CDC-D5F3-8321-0A38-8EE4DB5FA8D5}"/>
                </a:ext>
              </a:extLst>
            </p:cNvPr>
            <p:cNvSpPr txBox="1"/>
            <p:nvPr/>
          </p:nvSpPr>
          <p:spPr>
            <a:xfrm>
              <a:off x="8804588" y="1887210"/>
              <a:ext cx="2185214" cy="369332"/>
            </a:xfrm>
            <a:prstGeom prst="rect">
              <a:avLst/>
            </a:prstGeom>
            <a:noFill/>
          </p:spPr>
          <p:txBody>
            <a:bodyPr wrap="none" rtlCol="0">
              <a:spAutoFit/>
            </a:bodyPr>
            <a:lstStyle/>
            <a:p>
              <a:pPr algn="ctr"/>
              <a:r>
                <a:rPr lang="en-US" altLang="zh-CN" dirty="0">
                  <a:latin typeface="Arial" panose="020B0604020202020204" pitchFamily="34" charset="0"/>
                  <a:cs typeface="Arial" panose="020B0604020202020204" pitchFamily="34" charset="0"/>
                </a:rPr>
                <a:t>Connectome matrix</a:t>
              </a:r>
              <a:endParaRPr lang="en-CN" dirty="0">
                <a:latin typeface="Arial" panose="020B0604020202020204" pitchFamily="34" charset="0"/>
                <a:cs typeface="Arial" panose="020B0604020202020204" pitchFamily="34" charset="0"/>
              </a:endParaRPr>
            </a:p>
          </p:txBody>
        </p:sp>
      </p:grpSp>
      <p:pic>
        <p:nvPicPr>
          <p:cNvPr id="27" name="Picture 17" descr="SUPER_CARD.jpg">
            <a:extLst>
              <a:ext uri="{FF2B5EF4-FFF2-40B4-BE49-F238E27FC236}">
                <a16:creationId xmlns:a16="http://schemas.microsoft.com/office/drawing/2014/main" id="{10E8070A-C09B-7FAA-1454-42AABE0A2DA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20298" y="3514124"/>
            <a:ext cx="3835021" cy="2863011"/>
          </a:xfrm>
          <a:prstGeom prst="rect">
            <a:avLst/>
          </a:prstGeom>
        </p:spPr>
      </p:pic>
      <p:grpSp>
        <p:nvGrpSpPr>
          <p:cNvPr id="28" name="组合 27">
            <a:extLst>
              <a:ext uri="{FF2B5EF4-FFF2-40B4-BE49-F238E27FC236}">
                <a16:creationId xmlns:a16="http://schemas.microsoft.com/office/drawing/2014/main" id="{DAA12035-259C-B577-2C5C-4E5A188B7732}"/>
              </a:ext>
            </a:extLst>
          </p:cNvPr>
          <p:cNvGrpSpPr/>
          <p:nvPr/>
        </p:nvGrpSpPr>
        <p:grpSpPr>
          <a:xfrm>
            <a:off x="4763857" y="2410229"/>
            <a:ext cx="2665673" cy="2456852"/>
            <a:chOff x="4863249" y="1886312"/>
            <a:chExt cx="2665673" cy="2456852"/>
          </a:xfrm>
        </p:grpSpPr>
        <p:sp>
          <p:nvSpPr>
            <p:cNvPr id="29" name="右箭头 11">
              <a:extLst>
                <a:ext uri="{FF2B5EF4-FFF2-40B4-BE49-F238E27FC236}">
                  <a16:creationId xmlns:a16="http://schemas.microsoft.com/office/drawing/2014/main" id="{1A7BB45A-51A9-64CF-4E9E-74C88DDF8BF7}"/>
                </a:ext>
              </a:extLst>
            </p:cNvPr>
            <p:cNvSpPr/>
            <p:nvPr/>
          </p:nvSpPr>
          <p:spPr>
            <a:xfrm>
              <a:off x="4863249" y="3882552"/>
              <a:ext cx="2665673" cy="46061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zh-CN" altLang="en-US" dirty="0">
                <a:latin typeface="Arial" panose="020B0604020202020204" pitchFamily="34" charset="0"/>
                <a:cs typeface="Arial" panose="020B0604020202020204" pitchFamily="34" charset="0"/>
              </a:endParaRPr>
            </a:p>
          </p:txBody>
        </p:sp>
        <p:sp>
          <p:nvSpPr>
            <p:cNvPr id="30" name="TextBox 4">
              <a:extLst>
                <a:ext uri="{FF2B5EF4-FFF2-40B4-BE49-F238E27FC236}">
                  <a16:creationId xmlns:a16="http://schemas.microsoft.com/office/drawing/2014/main" id="{A55D6824-F581-EEB6-9469-0D429C671898}"/>
                </a:ext>
              </a:extLst>
            </p:cNvPr>
            <p:cNvSpPr txBox="1"/>
            <p:nvPr/>
          </p:nvSpPr>
          <p:spPr>
            <a:xfrm>
              <a:off x="4936765" y="1886312"/>
              <a:ext cx="2518639" cy="369332"/>
            </a:xfrm>
            <a:prstGeom prst="rect">
              <a:avLst/>
            </a:prstGeom>
            <a:noFill/>
          </p:spPr>
          <p:txBody>
            <a:bodyPr wrap="none" rtlCol="0">
              <a:spAutoFit/>
            </a:bodyPr>
            <a:lstStyle/>
            <a:p>
              <a:pPr algn="ctr"/>
              <a:r>
                <a:rPr lang="en-CN" dirty="0">
                  <a:latin typeface="Arial" panose="020B0604020202020204" pitchFamily="34" charset="0"/>
                  <a:cs typeface="Arial" panose="020B0604020202020204" pitchFamily="34" charset="0"/>
                </a:rPr>
                <a:t>Brain </a:t>
              </a:r>
              <a:r>
                <a:rPr lang="en-US" dirty="0">
                  <a:latin typeface="Arial" panose="020B0604020202020204" pitchFamily="34" charset="0"/>
                  <a:cs typeface="Arial" panose="020B0604020202020204" pitchFamily="34" charset="0"/>
                </a:rPr>
                <a:t>a</a:t>
              </a:r>
              <a:r>
                <a:rPr lang="en-CN" dirty="0">
                  <a:latin typeface="Arial" panose="020B0604020202020204" pitchFamily="34" charset="0"/>
                  <a:cs typeface="Arial" panose="020B0604020202020204" pitchFamily="34" charset="0"/>
                </a:rPr>
                <a:t>tlas (</a:t>
              </a:r>
              <a:r>
                <a:rPr lang="en-US" dirty="0">
                  <a:latin typeface="Arial" panose="020B0604020202020204" pitchFamily="34" charset="0"/>
                  <a:cs typeface="Arial" panose="020B0604020202020204" pitchFamily="34" charset="0"/>
                </a:rPr>
                <a:t>400</a:t>
              </a:r>
              <a:r>
                <a:rPr lang="en-CN" dirty="0">
                  <a:latin typeface="Arial" panose="020B0604020202020204" pitchFamily="34" charset="0"/>
                  <a:cs typeface="Arial" panose="020B0604020202020204" pitchFamily="34" charset="0"/>
                </a:rPr>
                <a:t> areas)</a:t>
              </a:r>
            </a:p>
          </p:txBody>
        </p:sp>
        <p:pic>
          <p:nvPicPr>
            <p:cNvPr id="31" name="图片 30">
              <a:extLst>
                <a:ext uri="{FF2B5EF4-FFF2-40B4-BE49-F238E27FC236}">
                  <a16:creationId xmlns:a16="http://schemas.microsoft.com/office/drawing/2014/main" id="{66302999-0936-658A-33B1-4FDC7D4DE19E}"/>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086923" y="2485054"/>
              <a:ext cx="2018150" cy="1426600"/>
            </a:xfrm>
            <a:prstGeom prst="rect">
              <a:avLst/>
            </a:prstGeom>
          </p:spPr>
        </p:pic>
      </p:grpSp>
    </p:spTree>
    <p:extLst>
      <p:ext uri="{BB962C8B-B14F-4D97-AF65-F5344CB8AC3E}">
        <p14:creationId xmlns:p14="http://schemas.microsoft.com/office/powerpoint/2010/main" val="322220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2822760"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Background</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Brain Charts</a:t>
              </a:r>
              <a:endParaRPr lang="zh-CN" altLang="en-US"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endParaRPr>
            </a:p>
          </p:txBody>
        </p:sp>
      </p:gr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A064322D-DD3A-5D9C-DB5F-E52D65D18277}"/>
              </a:ext>
            </a:extLst>
          </p:cNvPr>
          <p:cNvSpPr>
            <a:spLocks noGrp="1"/>
          </p:cNvSpPr>
          <p:nvPr>
            <p:ph type="sldNum" sz="quarter" idx="12"/>
          </p:nvPr>
        </p:nvSpPr>
        <p:spPr/>
        <p:txBody>
          <a:bodyPr/>
          <a:lstStyle/>
          <a:p>
            <a:fld id="{3505B016-64E1-4432-88BD-C1FDDF8765EC}" type="slidenum">
              <a:rPr lang="zh-CN" altLang="en-US" smtClean="0"/>
              <a:t>4</a:t>
            </a:fld>
            <a:endParaRPr lang="zh-CN" altLang="en-US"/>
          </a:p>
        </p:txBody>
      </p:sp>
      <p:pic>
        <p:nvPicPr>
          <p:cNvPr id="4" name="图片 3">
            <a:extLst>
              <a:ext uri="{FF2B5EF4-FFF2-40B4-BE49-F238E27FC236}">
                <a16:creationId xmlns:a16="http://schemas.microsoft.com/office/drawing/2014/main" id="{9B15EB82-34FD-A6BF-ED36-9BF69985D2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8200" y="1668017"/>
            <a:ext cx="9413645" cy="4161611"/>
          </a:xfrm>
          <a:prstGeom prst="rect">
            <a:avLst/>
          </a:prstGeom>
        </p:spPr>
      </p:pic>
      <p:sp>
        <p:nvSpPr>
          <p:cNvPr id="9" name="文本框 8">
            <a:extLst>
              <a:ext uri="{FF2B5EF4-FFF2-40B4-BE49-F238E27FC236}">
                <a16:creationId xmlns:a16="http://schemas.microsoft.com/office/drawing/2014/main" id="{90FEC437-5860-0DB4-4A71-C12197BDC662}"/>
              </a:ext>
            </a:extLst>
          </p:cNvPr>
          <p:cNvSpPr txBox="1"/>
          <p:nvPr/>
        </p:nvSpPr>
        <p:spPr>
          <a:xfrm>
            <a:off x="9621845" y="2975192"/>
            <a:ext cx="2196435" cy="142032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Static</a:t>
            </a:r>
          </a:p>
          <a:p>
            <a:pPr marL="285750" indent="-285750">
              <a:lnSpc>
                <a:spcPct val="150000"/>
              </a:lnSpc>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Group-average</a:t>
            </a:r>
          </a:p>
          <a:p>
            <a:pPr marL="285750" indent="-285750">
              <a:lnSpc>
                <a:spcPct val="150000"/>
              </a:lnSpc>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Single-variable</a:t>
            </a:r>
            <a:endParaRPr lang="zh-CN" altLang="en-US" sz="2000"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A40AA863-58B1-46F6-0D67-4036FF273600}"/>
              </a:ext>
            </a:extLst>
          </p:cNvPr>
          <p:cNvSpPr txBox="1"/>
          <p:nvPr/>
        </p:nvSpPr>
        <p:spPr>
          <a:xfrm>
            <a:off x="5248085" y="1293121"/>
            <a:ext cx="4288418" cy="369332"/>
          </a:xfrm>
          <a:prstGeom prst="rect">
            <a:avLst/>
          </a:prstGeom>
          <a:noFill/>
        </p:spPr>
        <p:txBody>
          <a:bodyPr wrap="none" rtlCol="0">
            <a:spAutoFit/>
          </a:bodyPr>
          <a:lstStyle/>
          <a:p>
            <a:r>
              <a:rPr lang="en" altLang="zh-CN" dirty="0">
                <a:latin typeface="Arial" panose="020B0604020202020204" pitchFamily="34" charset="0"/>
                <a:cs typeface="Arial" panose="020B0604020202020204" pitchFamily="34" charset="0"/>
              </a:rPr>
              <a:t>Bethlehem, R. A. I., et al. (2022). </a:t>
            </a:r>
            <a:r>
              <a:rPr lang="en" altLang="zh-CN" i="1" dirty="0">
                <a:latin typeface="Arial" panose="020B0604020202020204" pitchFamily="34" charset="0"/>
                <a:cs typeface="Arial" panose="020B0604020202020204" pitchFamily="34" charset="0"/>
              </a:rPr>
              <a:t>Nature</a:t>
            </a:r>
            <a:endParaRPr kumimoji="1"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8390700A-52BF-EBC2-3F77-1E5488CE4072}"/>
              </a:ext>
            </a:extLst>
          </p:cNvPr>
          <p:cNvSpPr txBox="1"/>
          <p:nvPr/>
        </p:nvSpPr>
        <p:spPr>
          <a:xfrm>
            <a:off x="794456" y="6025965"/>
            <a:ext cx="9969589" cy="400110"/>
          </a:xfrm>
          <a:prstGeom prst="rect">
            <a:avLst/>
          </a:prstGeom>
          <a:noFill/>
        </p:spPr>
        <p:txBody>
          <a:bodyPr wrap="none" rtlCol="0">
            <a:spAutoFit/>
          </a:bodyPr>
          <a:lstStyle/>
          <a:p>
            <a:r>
              <a:rPr lang="en" altLang="zh-CN" sz="2000" dirty="0">
                <a:latin typeface="Arial" panose="020B0604020202020204" pitchFamily="34" charset="0"/>
                <a:cs typeface="Arial" panose="020B0604020202020204" pitchFamily="34" charset="0"/>
              </a:rPr>
              <a:t>Cannot sufficiently capture individual developmental dynamics and variation over time.</a:t>
            </a:r>
            <a:endParaRPr kumimoji="1"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60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E1F33-3452-150C-6942-DB6AE11E3B9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05625134-4F6E-FE1D-8883-EAD331DC2050}"/>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FB028B6A-B9D2-057C-8EAF-C0B0D670AE89}"/>
                </a:ext>
              </a:extLst>
            </p:cNvPr>
            <p:cNvSpPr txBox="1"/>
            <p:nvPr/>
          </p:nvSpPr>
          <p:spPr>
            <a:xfrm>
              <a:off x="657211" y="372731"/>
              <a:ext cx="2822760"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Background</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a:extLst>
                <a:ext uri="{FF2B5EF4-FFF2-40B4-BE49-F238E27FC236}">
                  <a16:creationId xmlns:a16="http://schemas.microsoft.com/office/drawing/2014/main" id="{ECE024BD-9756-DBF2-8F05-4518F1578D73}"/>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The "Rewiring" Brain</a:t>
              </a:r>
            </a:p>
          </p:txBody>
        </p:sp>
      </p:grpSp>
      <p:sp>
        <p:nvSpPr>
          <p:cNvPr id="5" name="矩形 4">
            <a:extLst>
              <a:ext uri="{FF2B5EF4-FFF2-40B4-BE49-F238E27FC236}">
                <a16:creationId xmlns:a16="http://schemas.microsoft.com/office/drawing/2014/main" id="{019FA21F-A6F9-9053-DB9F-5CD41BE2F2FE}"/>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C168BE80-C739-A66F-6AAC-DA7F5E84B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14040EB6-DD76-0A67-0AD4-2830B460CFB4}"/>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1075E403-E96F-1305-36F3-30C405758D14}"/>
              </a:ext>
            </a:extLst>
          </p:cNvPr>
          <p:cNvSpPr>
            <a:spLocks noGrp="1"/>
          </p:cNvSpPr>
          <p:nvPr>
            <p:ph type="sldNum" sz="quarter" idx="12"/>
          </p:nvPr>
        </p:nvSpPr>
        <p:spPr/>
        <p:txBody>
          <a:bodyPr/>
          <a:lstStyle/>
          <a:p>
            <a:fld id="{3505B016-64E1-4432-88BD-C1FDDF8765EC}" type="slidenum">
              <a:rPr lang="zh-CN" altLang="en-US" smtClean="0"/>
              <a:t>5</a:t>
            </a:fld>
            <a:endParaRPr lang="zh-CN" altLang="en-US"/>
          </a:p>
        </p:txBody>
      </p:sp>
      <p:sp>
        <p:nvSpPr>
          <p:cNvPr id="9" name="文本框 8">
            <a:extLst>
              <a:ext uri="{FF2B5EF4-FFF2-40B4-BE49-F238E27FC236}">
                <a16:creationId xmlns:a16="http://schemas.microsoft.com/office/drawing/2014/main" id="{C280337D-4B0D-0875-2E2B-2A1190E9BF4D}"/>
              </a:ext>
            </a:extLst>
          </p:cNvPr>
          <p:cNvSpPr txBox="1"/>
          <p:nvPr/>
        </p:nvSpPr>
        <p:spPr>
          <a:xfrm>
            <a:off x="9197555" y="2910588"/>
            <a:ext cx="3078087" cy="1420325"/>
          </a:xfrm>
          <a:prstGeom prst="rect">
            <a:avLst/>
          </a:prstGeom>
          <a:noFill/>
        </p:spPr>
        <p:txBody>
          <a:bodyPr wrap="none" rtlCol="0">
            <a:spAutoFit/>
          </a:bodyPr>
          <a:lstStyle/>
          <a:p>
            <a:pPr>
              <a:lnSpc>
                <a:spcPct val="150000"/>
              </a:lnSpc>
            </a:pPr>
            <a:r>
              <a:rPr lang="en-US" altLang="zh-CN" sz="2000" dirty="0">
                <a:latin typeface="Arial" panose="020B0604020202020204" pitchFamily="34" charset="0"/>
                <a:cs typeface="Arial" panose="020B0604020202020204" pitchFamily="34" charset="0"/>
              </a:rPr>
              <a:t>Structural Reorganization</a:t>
            </a:r>
          </a:p>
          <a:p>
            <a:pPr marL="285750" indent="-285750">
              <a:lnSpc>
                <a:spcPct val="150000"/>
              </a:lnSpc>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Pruning</a:t>
            </a:r>
          </a:p>
          <a:p>
            <a:pPr marL="285750" indent="-285750">
              <a:lnSpc>
                <a:spcPct val="150000"/>
              </a:lnSpc>
              <a:buFont typeface="Arial" panose="020B0604020202020204" pitchFamily="34" charset="0"/>
              <a:buChar char="•"/>
            </a:pPr>
            <a:r>
              <a:rPr lang="en" altLang="zh-CN" sz="2000" i="0" dirty="0">
                <a:solidFill>
                  <a:srgbClr val="1A1C1E"/>
                </a:solidFill>
                <a:effectLst/>
                <a:latin typeface="Arial" panose="020B0604020202020204" pitchFamily="34" charset="0"/>
                <a:cs typeface="Arial" panose="020B0604020202020204" pitchFamily="34" charset="0"/>
              </a:rPr>
              <a:t>Myelination</a:t>
            </a:r>
            <a:endParaRPr lang="zh-CN" altLang="en-US" sz="2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66181794-DBCD-F285-5F9E-DE9D2A71AC70}"/>
              </a:ext>
            </a:extLst>
          </p:cNvPr>
          <p:cNvSpPr txBox="1"/>
          <p:nvPr/>
        </p:nvSpPr>
        <p:spPr>
          <a:xfrm>
            <a:off x="794456" y="6025965"/>
            <a:ext cx="10365338" cy="400110"/>
          </a:xfrm>
          <a:prstGeom prst="rect">
            <a:avLst/>
          </a:prstGeom>
          <a:noFill/>
        </p:spPr>
        <p:txBody>
          <a:bodyPr wrap="none" rtlCol="0">
            <a:spAutoFit/>
          </a:bodyPr>
          <a:lstStyle/>
          <a:p>
            <a:r>
              <a:rPr lang="en-US" altLang="zh-CN" sz="2000" dirty="0">
                <a:latin typeface="Arial" panose="020B0604020202020204" pitchFamily="34" charset="0"/>
                <a:cs typeface="Arial" panose="020B0604020202020204" pitchFamily="34" charset="0"/>
              </a:rPr>
              <a:t>Development follows complex "Inverted-U" or asymptotic curves, not simple linear growth.</a:t>
            </a:r>
            <a:endParaRPr kumimoji="1" lang="zh-CN" altLang="en-US" sz="2000" dirty="0">
              <a:latin typeface="Arial" panose="020B0604020202020204" pitchFamily="34" charset="0"/>
              <a:cs typeface="Arial" panose="020B0604020202020204" pitchFamily="34" charset="0"/>
            </a:endParaRPr>
          </a:p>
        </p:txBody>
      </p:sp>
      <p:sp>
        <p:nvSpPr>
          <p:cNvPr id="12" name="AutoShape 2">
            <a:extLst>
              <a:ext uri="{FF2B5EF4-FFF2-40B4-BE49-F238E27FC236}">
                <a16:creationId xmlns:a16="http://schemas.microsoft.com/office/drawing/2014/main" id="{43832C65-FFE9-4CE6-2EC0-AE9D91771265}"/>
              </a:ext>
            </a:extLst>
          </p:cNvPr>
          <p:cNvSpPr>
            <a:spLocks noChangeAspect="1" noChangeArrowheads="1"/>
          </p:cNvSpPr>
          <p:nvPr/>
        </p:nvSpPr>
        <p:spPr bwMode="auto">
          <a:xfrm>
            <a:off x="5824330" y="326099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0EE5577E-C7B2-EF5F-EA41-00B41C59DC7D}"/>
              </a:ext>
            </a:extLst>
          </p:cNvPr>
          <p:cNvPicPr>
            <a:picLocks noChangeAspect="1"/>
          </p:cNvPicPr>
          <p:nvPr/>
        </p:nvPicPr>
        <p:blipFill>
          <a:blip r:embed="rId4"/>
          <a:srcRect t="46898" r="64828"/>
          <a:stretch/>
        </p:blipFill>
        <p:spPr>
          <a:xfrm>
            <a:off x="370180" y="2277147"/>
            <a:ext cx="3132530" cy="2989098"/>
          </a:xfrm>
          <a:prstGeom prst="rect">
            <a:avLst/>
          </a:prstGeom>
        </p:spPr>
      </p:pic>
      <p:pic>
        <p:nvPicPr>
          <p:cNvPr id="15" name="图片 14">
            <a:extLst>
              <a:ext uri="{FF2B5EF4-FFF2-40B4-BE49-F238E27FC236}">
                <a16:creationId xmlns:a16="http://schemas.microsoft.com/office/drawing/2014/main" id="{838DC512-4C46-DF36-60C1-74E2C4105CE6}"/>
              </a:ext>
            </a:extLst>
          </p:cNvPr>
          <p:cNvPicPr>
            <a:picLocks noChangeAspect="1"/>
          </p:cNvPicPr>
          <p:nvPr/>
        </p:nvPicPr>
        <p:blipFill>
          <a:blip r:embed="rId5"/>
          <a:srcRect l="49332" t="33142" r="122" b="33333"/>
          <a:stretch/>
        </p:blipFill>
        <p:spPr>
          <a:xfrm>
            <a:off x="6224027" y="2321518"/>
            <a:ext cx="2984432" cy="2895729"/>
          </a:xfrm>
          <a:prstGeom prst="rect">
            <a:avLst/>
          </a:prstGeom>
        </p:spPr>
      </p:pic>
      <p:pic>
        <p:nvPicPr>
          <p:cNvPr id="16" name="图片 15">
            <a:extLst>
              <a:ext uri="{FF2B5EF4-FFF2-40B4-BE49-F238E27FC236}">
                <a16:creationId xmlns:a16="http://schemas.microsoft.com/office/drawing/2014/main" id="{50C18E45-19EC-88BE-A3BB-BF800CFD38EF}"/>
              </a:ext>
            </a:extLst>
          </p:cNvPr>
          <p:cNvPicPr>
            <a:picLocks noChangeAspect="1"/>
          </p:cNvPicPr>
          <p:nvPr/>
        </p:nvPicPr>
        <p:blipFill>
          <a:blip r:embed="rId5"/>
          <a:srcRect l="192" r="53251" b="66476"/>
          <a:stretch/>
        </p:blipFill>
        <p:spPr>
          <a:xfrm>
            <a:off x="3413344" y="2259279"/>
            <a:ext cx="2701287" cy="2845578"/>
          </a:xfrm>
          <a:prstGeom prst="rect">
            <a:avLst/>
          </a:prstGeom>
        </p:spPr>
      </p:pic>
    </p:spTree>
    <p:extLst>
      <p:ext uri="{BB962C8B-B14F-4D97-AF65-F5344CB8AC3E}">
        <p14:creationId xmlns:p14="http://schemas.microsoft.com/office/powerpoint/2010/main" val="190695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98F76-CABC-1168-A264-15EB6ACB95C2}"/>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17A6CD79-0391-A0FC-98B1-4E0AFAFE41C7}"/>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5462A22E-6329-E5C8-976E-0996B58FED89}"/>
                </a:ext>
              </a:extLst>
            </p:cNvPr>
            <p:cNvSpPr txBox="1"/>
            <p:nvPr/>
          </p:nvSpPr>
          <p:spPr>
            <a:xfrm>
              <a:off x="657211" y="372731"/>
              <a:ext cx="2822760"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Background</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a:extLst>
                <a:ext uri="{FF2B5EF4-FFF2-40B4-BE49-F238E27FC236}">
                  <a16:creationId xmlns:a16="http://schemas.microsoft.com/office/drawing/2014/main" id="{FF34703E-FE8D-080E-45B2-8350A751A2DD}"/>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Shape and Connection are Linked</a:t>
              </a:r>
            </a:p>
          </p:txBody>
        </p:sp>
      </p:grpSp>
      <p:sp>
        <p:nvSpPr>
          <p:cNvPr id="5" name="矩形 4">
            <a:extLst>
              <a:ext uri="{FF2B5EF4-FFF2-40B4-BE49-F238E27FC236}">
                <a16:creationId xmlns:a16="http://schemas.microsoft.com/office/drawing/2014/main" id="{E7830ED6-BBFF-4B81-69F2-8547BF4A9734}"/>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FBAB66D0-BF90-2D7C-E1EB-D1BF611D5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6DD1ABAC-2817-7431-D0D0-BEE465E6F4F6}"/>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E89DF8E4-F8C3-E66C-8C46-70CD4ABBADD2}"/>
              </a:ext>
            </a:extLst>
          </p:cNvPr>
          <p:cNvSpPr>
            <a:spLocks noGrp="1"/>
          </p:cNvSpPr>
          <p:nvPr>
            <p:ph type="sldNum" sz="quarter" idx="12"/>
          </p:nvPr>
        </p:nvSpPr>
        <p:spPr/>
        <p:txBody>
          <a:bodyPr/>
          <a:lstStyle/>
          <a:p>
            <a:fld id="{3505B016-64E1-4432-88BD-C1FDDF8765EC}" type="slidenum">
              <a:rPr lang="zh-CN" altLang="en-US" smtClean="0"/>
              <a:t>6</a:t>
            </a:fld>
            <a:endParaRPr lang="zh-CN" altLang="en-US"/>
          </a:p>
        </p:txBody>
      </p:sp>
      <p:sp>
        <p:nvSpPr>
          <p:cNvPr id="2" name="文本框 1">
            <a:extLst>
              <a:ext uri="{FF2B5EF4-FFF2-40B4-BE49-F238E27FC236}">
                <a16:creationId xmlns:a16="http://schemas.microsoft.com/office/drawing/2014/main" id="{D3806FBC-7480-137A-5727-2529269E9B36}"/>
              </a:ext>
            </a:extLst>
          </p:cNvPr>
          <p:cNvSpPr txBox="1"/>
          <p:nvPr/>
        </p:nvSpPr>
        <p:spPr>
          <a:xfrm>
            <a:off x="7176898" y="2013099"/>
            <a:ext cx="3942105" cy="369332"/>
          </a:xfrm>
          <a:prstGeom prst="rect">
            <a:avLst/>
          </a:prstGeom>
          <a:noFill/>
        </p:spPr>
        <p:txBody>
          <a:bodyPr wrap="none" rtlCol="0">
            <a:spAutoFit/>
          </a:bodyPr>
          <a:lstStyle/>
          <a:p>
            <a:r>
              <a:rPr lang="en" altLang="zh-CN" dirty="0">
                <a:latin typeface="Arial" panose="020B0604020202020204" pitchFamily="34" charset="0"/>
                <a:cs typeface="Arial" panose="020B0604020202020204" pitchFamily="34" charset="0"/>
              </a:rPr>
              <a:t>Liang, X. et al. (2024). </a:t>
            </a:r>
            <a:r>
              <a:rPr lang="en" altLang="zh-CN" i="1" dirty="0">
                <a:latin typeface="Arial" panose="020B0604020202020204" pitchFamily="34" charset="0"/>
                <a:cs typeface="Arial" panose="020B0604020202020204" pitchFamily="34" charset="0"/>
              </a:rPr>
              <a:t>Nat Commun</a:t>
            </a:r>
            <a:r>
              <a:rPr lang="en" altLang="zh-CN" dirty="0">
                <a:latin typeface="Arial" panose="020B0604020202020204" pitchFamily="34" charset="0"/>
                <a:cs typeface="Arial" panose="020B0604020202020204" pitchFamily="34" charset="0"/>
              </a:rPr>
              <a:t>.</a:t>
            </a:r>
            <a:endParaRPr kumimoji="1"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9B366A89-DF62-2C0B-F1D7-D40CEC78A926}"/>
              </a:ext>
            </a:extLst>
          </p:cNvPr>
          <p:cNvSpPr txBox="1"/>
          <p:nvPr/>
        </p:nvSpPr>
        <p:spPr>
          <a:xfrm>
            <a:off x="794456" y="6025965"/>
            <a:ext cx="9969589" cy="400110"/>
          </a:xfrm>
          <a:prstGeom prst="rect">
            <a:avLst/>
          </a:prstGeom>
          <a:noFill/>
        </p:spPr>
        <p:txBody>
          <a:bodyPr wrap="none" rtlCol="0">
            <a:spAutoFit/>
          </a:bodyPr>
          <a:lstStyle/>
          <a:p>
            <a:r>
              <a:rPr lang="en" altLang="zh-CN" sz="2000" dirty="0">
                <a:latin typeface="Arial" panose="020B0604020202020204" pitchFamily="34" charset="0"/>
                <a:cs typeface="Arial" panose="020B0604020202020204" pitchFamily="34" charset="0"/>
              </a:rPr>
              <a:t>Cannot sufficiently capture individual developmental dynamics and variation over time.</a:t>
            </a:r>
            <a:endParaRPr kumimoji="1" lang="zh-CN" altLang="en-US" sz="20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1DAFBC68-334F-B6FA-02A8-B1986437C8E2}"/>
              </a:ext>
            </a:extLst>
          </p:cNvPr>
          <p:cNvPicPr>
            <a:picLocks noChangeAspect="1"/>
          </p:cNvPicPr>
          <p:nvPr/>
        </p:nvPicPr>
        <p:blipFill>
          <a:blip r:embed="rId4"/>
          <a:stretch>
            <a:fillRect/>
          </a:stretch>
        </p:blipFill>
        <p:spPr>
          <a:xfrm>
            <a:off x="6779248" y="3264217"/>
            <a:ext cx="4322005" cy="2736033"/>
          </a:xfrm>
          <a:prstGeom prst="rect">
            <a:avLst/>
          </a:prstGeom>
        </p:spPr>
      </p:pic>
      <p:pic>
        <p:nvPicPr>
          <p:cNvPr id="14" name="图片 13" descr="图示&#10;&#10;描述已自动生成">
            <a:extLst>
              <a:ext uri="{FF2B5EF4-FFF2-40B4-BE49-F238E27FC236}">
                <a16:creationId xmlns:a16="http://schemas.microsoft.com/office/drawing/2014/main" id="{C84487A5-EB7E-4F16-F241-0A93DBF48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720" y="3285061"/>
            <a:ext cx="5270853" cy="2668369"/>
          </a:xfrm>
          <a:prstGeom prst="rect">
            <a:avLst/>
          </a:prstGeom>
        </p:spPr>
      </p:pic>
      <p:pic>
        <p:nvPicPr>
          <p:cNvPr id="15" name="图片 14">
            <a:extLst>
              <a:ext uri="{FF2B5EF4-FFF2-40B4-BE49-F238E27FC236}">
                <a16:creationId xmlns:a16="http://schemas.microsoft.com/office/drawing/2014/main" id="{30FFC429-EF77-83BE-80B5-AE96BA0385E6}"/>
              </a:ext>
            </a:extLst>
          </p:cNvPr>
          <p:cNvPicPr>
            <a:picLocks noChangeAspect="1"/>
          </p:cNvPicPr>
          <p:nvPr/>
        </p:nvPicPr>
        <p:blipFill>
          <a:blip r:embed="rId6"/>
          <a:stretch>
            <a:fillRect/>
          </a:stretch>
        </p:blipFill>
        <p:spPr>
          <a:xfrm>
            <a:off x="397228" y="1330329"/>
            <a:ext cx="6591300" cy="1880370"/>
          </a:xfrm>
          <a:prstGeom prst="rect">
            <a:avLst/>
          </a:prstGeom>
        </p:spPr>
      </p:pic>
    </p:spTree>
    <p:extLst>
      <p:ext uri="{BB962C8B-B14F-4D97-AF65-F5344CB8AC3E}">
        <p14:creationId xmlns:p14="http://schemas.microsoft.com/office/powerpoint/2010/main" val="163725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17DC5-0A35-D28D-5403-88F2520B3708}"/>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35FFE56-3EB5-9680-8EC7-93C2AC572D64}"/>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F708B2FC-7673-12A1-B21E-7F596DF070B4}"/>
                </a:ext>
              </a:extLst>
            </p:cNvPr>
            <p:cNvSpPr txBox="1"/>
            <p:nvPr/>
          </p:nvSpPr>
          <p:spPr>
            <a:xfrm>
              <a:off x="657211" y="372731"/>
              <a:ext cx="2822760"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Background</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a:extLst>
                <a:ext uri="{FF2B5EF4-FFF2-40B4-BE49-F238E27FC236}">
                  <a16:creationId xmlns:a16="http://schemas.microsoft.com/office/drawing/2014/main" id="{D016187D-FFF5-DD3B-7453-8FAB95F72CEC}"/>
                </a:ext>
              </a:extLst>
            </p:cNvPr>
            <p:cNvSpPr txBox="1"/>
            <p:nvPr/>
          </p:nvSpPr>
          <p:spPr>
            <a:xfrm>
              <a:off x="657210" y="936355"/>
              <a:ext cx="5105087" cy="400110"/>
            </a:xfrm>
            <a:prstGeom prst="rect">
              <a:avLst/>
            </a:prstGeom>
            <a:noFill/>
          </p:spPr>
          <p:txBody>
            <a:bodyPr wrap="square">
              <a:spAutoFit/>
            </a:bodyPr>
            <a:lstStyle/>
            <a:p>
              <a:r>
                <a:rPr lang="en-US" altLang="zh-CN" sz="2000" dirty="0" err="1">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Challeges</a:t>
              </a:r>
              <a:endPar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endParaRPr>
            </a:p>
          </p:txBody>
        </p:sp>
      </p:grpSp>
      <p:sp>
        <p:nvSpPr>
          <p:cNvPr id="5" name="矩形 4">
            <a:extLst>
              <a:ext uri="{FF2B5EF4-FFF2-40B4-BE49-F238E27FC236}">
                <a16:creationId xmlns:a16="http://schemas.microsoft.com/office/drawing/2014/main" id="{0832D392-54B7-A42B-8467-FBF1288E152B}"/>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BE831264-23F8-5B06-42C3-148B2E008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94D4B171-8FF8-19B6-005C-F6EAFCAAEC7D}"/>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3086F117-E980-3345-C657-148DB3731506}"/>
              </a:ext>
            </a:extLst>
          </p:cNvPr>
          <p:cNvSpPr>
            <a:spLocks noGrp="1"/>
          </p:cNvSpPr>
          <p:nvPr>
            <p:ph type="sldNum" sz="quarter" idx="12"/>
          </p:nvPr>
        </p:nvSpPr>
        <p:spPr/>
        <p:txBody>
          <a:bodyPr/>
          <a:lstStyle/>
          <a:p>
            <a:fld id="{3505B016-64E1-4432-88BD-C1FDDF8765EC}" type="slidenum">
              <a:rPr lang="zh-CN" altLang="en-US" smtClean="0"/>
              <a:t>7</a:t>
            </a:fld>
            <a:endParaRPr lang="zh-CN" altLang="en-US"/>
          </a:p>
        </p:txBody>
      </p:sp>
      <p:sp>
        <p:nvSpPr>
          <p:cNvPr id="11" name="文本框 10">
            <a:extLst>
              <a:ext uri="{FF2B5EF4-FFF2-40B4-BE49-F238E27FC236}">
                <a16:creationId xmlns:a16="http://schemas.microsoft.com/office/drawing/2014/main" id="{7AAB9DA7-0CCC-0B0F-3814-4AFC3DFA714B}"/>
              </a:ext>
            </a:extLst>
          </p:cNvPr>
          <p:cNvSpPr txBox="1"/>
          <p:nvPr/>
        </p:nvSpPr>
        <p:spPr>
          <a:xfrm>
            <a:off x="500060" y="1651239"/>
            <a:ext cx="10616858" cy="1323439"/>
          </a:xfrm>
          <a:prstGeom prst="rect">
            <a:avLst/>
          </a:prstGeom>
          <a:noFill/>
        </p:spPr>
        <p:txBody>
          <a:bodyPr wrap="square" rtlCol="0">
            <a:spAutoFit/>
          </a:bodyPr>
          <a:lstStyle/>
          <a:p>
            <a:r>
              <a:rPr kumimoji="1" lang="en-US" altLang="zh-CN" sz="2000" b="1" dirty="0">
                <a:latin typeface="Arial" panose="020B0604020202020204" pitchFamily="34" charset="0"/>
                <a:ea typeface="微软雅黑" panose="020B0503020204020204" pitchFamily="34" charset="-122"/>
                <a:cs typeface="Arial" panose="020B0604020202020204" pitchFamily="34" charset="0"/>
              </a:rPr>
              <a:t>Irregular Sampling</a:t>
            </a:r>
          </a:p>
          <a:p>
            <a:pPr marL="342900" indent="-342900">
              <a:buFont typeface="Arial" panose="020B0604020202020204" pitchFamily="34" charset="0"/>
              <a:buChar char="•"/>
            </a:pPr>
            <a:r>
              <a:rPr kumimoji="1" lang="en-US" altLang="zh-CN" sz="2000" dirty="0">
                <a:latin typeface="Arial" panose="020B0604020202020204" pitchFamily="34" charset="0"/>
                <a:ea typeface="微软雅黑" panose="020B0503020204020204" pitchFamily="34" charset="-122"/>
                <a:cs typeface="Arial" panose="020B0604020202020204" pitchFamily="34" charset="0"/>
              </a:rPr>
              <a:t>Issue: Clinical visits are rarely perfectly.</a:t>
            </a:r>
          </a:p>
          <a:p>
            <a:pPr marL="342900" indent="-342900">
              <a:buFont typeface="Arial" panose="020B0604020202020204" pitchFamily="34" charset="0"/>
              <a:buChar char="•"/>
            </a:pPr>
            <a:r>
              <a:rPr kumimoji="1" lang="en-US" altLang="zh-CN" sz="2000" dirty="0">
                <a:latin typeface="Arial" panose="020B0604020202020204" pitchFamily="34" charset="0"/>
                <a:ea typeface="微软雅黑" panose="020B0503020204020204" pitchFamily="34" charset="-122"/>
                <a:cs typeface="Arial" panose="020B0604020202020204" pitchFamily="34" charset="0"/>
              </a:rPr>
              <a:t>Limitation: Discrete models (RNNs) require rigid binning or imputation, introducing noise and bias.</a:t>
            </a:r>
          </a:p>
        </p:txBody>
      </p:sp>
      <p:sp>
        <p:nvSpPr>
          <p:cNvPr id="9" name="文本框 8">
            <a:extLst>
              <a:ext uri="{FF2B5EF4-FFF2-40B4-BE49-F238E27FC236}">
                <a16:creationId xmlns:a16="http://schemas.microsoft.com/office/drawing/2014/main" id="{990D6E33-C1C8-782F-688D-009A1C0BB078}"/>
              </a:ext>
            </a:extLst>
          </p:cNvPr>
          <p:cNvSpPr txBox="1"/>
          <p:nvPr/>
        </p:nvSpPr>
        <p:spPr>
          <a:xfrm>
            <a:off x="500060" y="3011683"/>
            <a:ext cx="10853740" cy="1323439"/>
          </a:xfrm>
          <a:prstGeom prst="rect">
            <a:avLst/>
          </a:prstGeom>
          <a:noFill/>
        </p:spPr>
        <p:txBody>
          <a:bodyPr wrap="square" rtlCol="0">
            <a:spAutoFit/>
          </a:bodyPr>
          <a:lstStyle/>
          <a:p>
            <a:r>
              <a:rPr kumimoji="1" lang="en-US" altLang="zh-CN" sz="2000" b="1" dirty="0">
                <a:latin typeface="Arial" panose="020B0604020202020204" pitchFamily="34" charset="0"/>
                <a:ea typeface="微软雅黑" panose="020B0503020204020204" pitchFamily="34" charset="-122"/>
                <a:cs typeface="Arial" panose="020B0604020202020204" pitchFamily="34" charset="0"/>
              </a:rPr>
              <a:t>Lack of Mechanistic Coupling</a:t>
            </a:r>
          </a:p>
          <a:p>
            <a:pPr marL="342900" indent="-342900">
              <a:buFont typeface="Arial" panose="020B0604020202020204" pitchFamily="34" charset="0"/>
              <a:buChar char="•"/>
            </a:pPr>
            <a:r>
              <a:rPr kumimoji="1" lang="en-US" altLang="zh-CN" sz="2000" dirty="0">
                <a:latin typeface="Arial" panose="020B0604020202020204" pitchFamily="34" charset="0"/>
                <a:ea typeface="微软雅黑" panose="020B0503020204020204" pitchFamily="34" charset="-122"/>
                <a:cs typeface="Arial" panose="020B0604020202020204" pitchFamily="34" charset="0"/>
              </a:rPr>
              <a:t>Biology: Morphology drives white matter reorganization, and vice versa.</a:t>
            </a:r>
          </a:p>
          <a:p>
            <a:pPr marL="342900" indent="-342900">
              <a:buFont typeface="Arial" panose="020B0604020202020204" pitchFamily="34" charset="0"/>
              <a:buChar char="•"/>
            </a:pPr>
            <a:r>
              <a:rPr kumimoji="1" lang="en-US" altLang="zh-CN" sz="2000" dirty="0">
                <a:latin typeface="Arial" panose="020B0604020202020204" pitchFamily="34" charset="0"/>
                <a:ea typeface="微软雅黑" panose="020B0503020204020204" pitchFamily="34" charset="-122"/>
                <a:cs typeface="Arial" panose="020B0604020202020204" pitchFamily="34" charset="0"/>
              </a:rPr>
              <a:t>Limitation: Existing models often treat nodes and edges as independent variables or static features.</a:t>
            </a:r>
          </a:p>
        </p:txBody>
      </p:sp>
      <p:sp>
        <p:nvSpPr>
          <p:cNvPr id="10" name="文本框 9">
            <a:extLst>
              <a:ext uri="{FF2B5EF4-FFF2-40B4-BE49-F238E27FC236}">
                <a16:creationId xmlns:a16="http://schemas.microsoft.com/office/drawing/2014/main" id="{63C4A7CC-E781-A042-B69B-86FBF389DB77}"/>
              </a:ext>
            </a:extLst>
          </p:cNvPr>
          <p:cNvSpPr txBox="1"/>
          <p:nvPr/>
        </p:nvSpPr>
        <p:spPr>
          <a:xfrm>
            <a:off x="500060" y="4475739"/>
            <a:ext cx="10853740" cy="1323439"/>
          </a:xfrm>
          <a:prstGeom prst="rect">
            <a:avLst/>
          </a:prstGeom>
          <a:noFill/>
        </p:spPr>
        <p:txBody>
          <a:bodyPr wrap="square" rtlCol="0">
            <a:spAutoFit/>
          </a:bodyPr>
          <a:lstStyle/>
          <a:p>
            <a:r>
              <a:rPr kumimoji="1" lang="en-US" altLang="zh-CN" sz="2000" b="1" dirty="0">
                <a:latin typeface="Arial" panose="020B0604020202020204" pitchFamily="34" charset="0"/>
                <a:ea typeface="微软雅黑" panose="020B0503020204020204" pitchFamily="34" charset="-122"/>
                <a:cs typeface="Arial" panose="020B0604020202020204" pitchFamily="34" charset="0"/>
              </a:rPr>
              <a:t>Topological Invalidity</a:t>
            </a:r>
          </a:p>
          <a:p>
            <a:pPr marL="342900" indent="-342900">
              <a:buFont typeface="Arial" panose="020B0604020202020204" pitchFamily="34" charset="0"/>
              <a:buChar char="•"/>
            </a:pPr>
            <a:r>
              <a:rPr kumimoji="1" lang="en-US" altLang="zh-CN" sz="2000" dirty="0">
                <a:latin typeface="Arial" panose="020B0604020202020204" pitchFamily="34" charset="0"/>
                <a:ea typeface="微软雅黑" panose="020B0503020204020204" pitchFamily="34" charset="-122"/>
                <a:cs typeface="Arial" panose="020B0604020202020204" pitchFamily="34" charset="0"/>
              </a:rPr>
              <a:t>Issue: MSE-based loss functions produce "blurry," fully-connected average graphs.</a:t>
            </a:r>
          </a:p>
          <a:p>
            <a:pPr marL="342900" indent="-342900">
              <a:buFont typeface="Arial" panose="020B0604020202020204" pitchFamily="34" charset="0"/>
              <a:buChar char="•"/>
            </a:pPr>
            <a:r>
              <a:rPr kumimoji="1" lang="en-US" altLang="zh-CN" sz="2000" dirty="0">
                <a:latin typeface="Arial" panose="020B0604020202020204" pitchFamily="34" charset="0"/>
                <a:ea typeface="微软雅黑" panose="020B0503020204020204" pitchFamily="34" charset="-122"/>
                <a:cs typeface="Arial" panose="020B0604020202020204" pitchFamily="34" charset="0"/>
              </a:rPr>
              <a:t>Limitation: Generated brains fail to preserve the "Small-</a:t>
            </a:r>
            <a:r>
              <a:rPr kumimoji="1" lang="en-US" altLang="zh-CN" sz="2000" dirty="0" err="1">
                <a:latin typeface="Arial" panose="020B0604020202020204" pitchFamily="34" charset="0"/>
                <a:ea typeface="微软雅黑" panose="020B0503020204020204" pitchFamily="34" charset="-122"/>
                <a:cs typeface="Arial" panose="020B0604020202020204" pitchFamily="34" charset="0"/>
              </a:rPr>
              <a:t>Worldness</a:t>
            </a:r>
            <a:r>
              <a:rPr kumimoji="1" lang="en-US" altLang="zh-CN" sz="2000" dirty="0">
                <a:latin typeface="Arial" panose="020B0604020202020204" pitchFamily="34" charset="0"/>
                <a:ea typeface="微软雅黑" panose="020B0503020204020204" pitchFamily="34" charset="-122"/>
                <a:cs typeface="Arial" panose="020B0604020202020204" pitchFamily="34" charset="0"/>
              </a:rPr>
              <a:t>," "Modularity," and specific cycle structures (</a:t>
            </a:r>
            <a:r>
              <a:rPr kumimoji="1" lang="en-US" altLang="zh-CN" sz="2000" dirty="0" err="1">
                <a:latin typeface="Arial" panose="020B0604020202020204" pitchFamily="34" charset="0"/>
                <a:ea typeface="微软雅黑" panose="020B0503020204020204" pitchFamily="34" charset="-122"/>
                <a:cs typeface="Arial" panose="020B0604020202020204" pitchFamily="34" charset="0"/>
              </a:rPr>
              <a:t>Betti</a:t>
            </a:r>
            <a:r>
              <a:rPr kumimoji="1" lang="en-US" altLang="zh-CN" sz="2000" dirty="0">
                <a:latin typeface="Arial" panose="020B0604020202020204" pitchFamily="34" charset="0"/>
                <a:ea typeface="微软雅黑" panose="020B0503020204020204" pitchFamily="34" charset="-122"/>
                <a:cs typeface="Arial" panose="020B0604020202020204" pitchFamily="34" charset="0"/>
              </a:rPr>
              <a:t> numbers) of real human brains.</a:t>
            </a:r>
          </a:p>
        </p:txBody>
      </p:sp>
    </p:spTree>
    <p:extLst>
      <p:ext uri="{BB962C8B-B14F-4D97-AF65-F5344CB8AC3E}">
        <p14:creationId xmlns:p14="http://schemas.microsoft.com/office/powerpoint/2010/main" val="215986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15C7B-2208-D154-050B-74240B966F8F}"/>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D685298-7F9E-4433-BEFF-FAF937BFE023}"/>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CF9DB17A-85EF-7C14-DC68-95E849EC2393}"/>
                </a:ext>
              </a:extLst>
            </p:cNvPr>
            <p:cNvSpPr txBox="1"/>
            <p:nvPr/>
          </p:nvSpPr>
          <p:spPr>
            <a:xfrm>
              <a:off x="657211" y="372731"/>
              <a:ext cx="2822760"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Background</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a:extLst>
                <a:ext uri="{FF2B5EF4-FFF2-40B4-BE49-F238E27FC236}">
                  <a16:creationId xmlns:a16="http://schemas.microsoft.com/office/drawing/2014/main" id="{B62769DD-6CB1-1346-030F-268A12E3C31E}"/>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FLAT-Net</a:t>
              </a:r>
            </a:p>
          </p:txBody>
        </p:sp>
      </p:grpSp>
      <p:sp>
        <p:nvSpPr>
          <p:cNvPr id="5" name="矩形 4">
            <a:extLst>
              <a:ext uri="{FF2B5EF4-FFF2-40B4-BE49-F238E27FC236}">
                <a16:creationId xmlns:a16="http://schemas.microsoft.com/office/drawing/2014/main" id="{58A0D7C0-88A8-B0C2-078A-BEF061FD0213}"/>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296E6DF9-E971-1C28-6A53-DC7D1A50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8E9FA86B-33A8-0A43-66AC-2A5EF28B72D6}"/>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2EDAB2FD-AFAA-9204-848A-980D8D649437}"/>
              </a:ext>
            </a:extLst>
          </p:cNvPr>
          <p:cNvSpPr>
            <a:spLocks noGrp="1"/>
          </p:cNvSpPr>
          <p:nvPr>
            <p:ph type="sldNum" sz="quarter" idx="12"/>
          </p:nvPr>
        </p:nvSpPr>
        <p:spPr/>
        <p:txBody>
          <a:bodyPr/>
          <a:lstStyle/>
          <a:p>
            <a:fld id="{3505B016-64E1-4432-88BD-C1FDDF8765EC}" type="slidenum">
              <a:rPr lang="zh-CN" altLang="en-US" smtClean="0"/>
              <a:t>8</a:t>
            </a:fld>
            <a:endParaRPr lang="zh-CN" altLang="en-US"/>
          </a:p>
        </p:txBody>
      </p:sp>
      <p:sp>
        <p:nvSpPr>
          <p:cNvPr id="9" name="文本框 8">
            <a:extLst>
              <a:ext uri="{FF2B5EF4-FFF2-40B4-BE49-F238E27FC236}">
                <a16:creationId xmlns:a16="http://schemas.microsoft.com/office/drawing/2014/main" id="{3D713512-FF13-F3CD-0601-64CC125B705C}"/>
              </a:ext>
            </a:extLst>
          </p:cNvPr>
          <p:cNvSpPr txBox="1"/>
          <p:nvPr/>
        </p:nvSpPr>
        <p:spPr>
          <a:xfrm>
            <a:off x="7559555" y="1309064"/>
            <a:ext cx="3827375" cy="369332"/>
          </a:xfrm>
          <a:prstGeom prst="rect">
            <a:avLst/>
          </a:prstGeom>
          <a:noFill/>
        </p:spPr>
        <p:txBody>
          <a:bodyPr wrap="square" rtlCol="0">
            <a:spAutoFit/>
          </a:bodyPr>
          <a:lstStyle/>
          <a:p>
            <a:r>
              <a:rPr lang="en-US" altLang="zh-CN" dirty="0" err="1">
                <a:solidFill>
                  <a:srgbClr val="222222"/>
                </a:solidFill>
                <a:latin typeface="Arial" panose="020B0604020202020204" pitchFamily="34" charset="0"/>
              </a:rPr>
              <a:t>Guris</a:t>
            </a:r>
            <a:r>
              <a:rPr lang="en-US" altLang="zh-CN" dirty="0">
                <a:solidFill>
                  <a:srgbClr val="222222"/>
                </a:solidFill>
                <a:latin typeface="Arial" panose="020B0604020202020204" pitchFamily="34" charset="0"/>
              </a:rPr>
              <a:t> O</a:t>
            </a:r>
            <a:r>
              <a:rPr lang="en-US" altLang="zh-CN" b="0" i="0" dirty="0">
                <a:solidFill>
                  <a:srgbClr val="222222"/>
                </a:solidFill>
                <a:effectLst/>
                <a:latin typeface="Arial" panose="020B0604020202020204" pitchFamily="34" charset="0"/>
              </a:rPr>
              <a:t>, et al. (2021). </a:t>
            </a:r>
            <a:r>
              <a:rPr lang="en-US" altLang="zh-CN" i="1" dirty="0">
                <a:solidFill>
                  <a:srgbClr val="222222"/>
                </a:solidFill>
                <a:latin typeface="Arial" panose="020B0604020202020204" pitchFamily="34" charset="0"/>
              </a:rPr>
              <a:t>MICCAI</a:t>
            </a:r>
            <a:r>
              <a:rPr lang="en-US" altLang="zh-CN" b="0" i="0" dirty="0">
                <a:solidFill>
                  <a:srgbClr val="222222"/>
                </a:solidFill>
                <a:effectLst/>
                <a:latin typeface="Arial" panose="020B0604020202020204" pitchFamily="34" charset="0"/>
              </a:rPr>
              <a:t>.</a:t>
            </a:r>
            <a:endParaRPr kumimoji="1" lang="zh-CN" altLang="en-US" dirty="0">
              <a:latin typeface="Arial" panose="020B0604020202020204" pitchFamily="34" charset="0"/>
              <a:cs typeface="Arial" panose="020B0604020202020204" pitchFamily="34" charset="0"/>
            </a:endParaRPr>
          </a:p>
        </p:txBody>
      </p:sp>
      <p:pic>
        <p:nvPicPr>
          <p:cNvPr id="12" name="图片 11">
            <a:extLst>
              <a:ext uri="{FF2B5EF4-FFF2-40B4-BE49-F238E27FC236}">
                <a16:creationId xmlns:a16="http://schemas.microsoft.com/office/drawing/2014/main" id="{CCD33176-4DDF-FD68-B4FC-C2FC5D2EA0C8}"/>
              </a:ext>
            </a:extLst>
          </p:cNvPr>
          <p:cNvPicPr>
            <a:picLocks noChangeAspect="1"/>
          </p:cNvPicPr>
          <p:nvPr/>
        </p:nvPicPr>
        <p:blipFill>
          <a:blip r:embed="rId4"/>
          <a:stretch>
            <a:fillRect/>
          </a:stretch>
        </p:blipFill>
        <p:spPr>
          <a:xfrm>
            <a:off x="1818071" y="1868304"/>
            <a:ext cx="7581937" cy="4284314"/>
          </a:xfrm>
          <a:prstGeom prst="rect">
            <a:avLst/>
          </a:prstGeom>
        </p:spPr>
      </p:pic>
    </p:spTree>
    <p:extLst>
      <p:ext uri="{BB962C8B-B14F-4D97-AF65-F5344CB8AC3E}">
        <p14:creationId xmlns:p14="http://schemas.microsoft.com/office/powerpoint/2010/main" val="348878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15C7B-2208-D154-050B-74240B966F8F}"/>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D685298-7F9E-4433-BEFF-FAF937BFE023}"/>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CF9DB17A-85EF-7C14-DC68-95E849EC2393}"/>
                </a:ext>
              </a:extLst>
            </p:cNvPr>
            <p:cNvSpPr txBox="1"/>
            <p:nvPr/>
          </p:nvSpPr>
          <p:spPr>
            <a:xfrm>
              <a:off x="657211" y="372731"/>
              <a:ext cx="2822760" cy="646331"/>
            </a:xfrm>
            <a:prstGeom prst="rect">
              <a:avLst/>
            </a:prstGeom>
            <a:noFill/>
          </p:spPr>
          <p:txBody>
            <a:bodyPr wrap="none" rtlCol="0">
              <a:spAutoFit/>
            </a:bodyPr>
            <a:lstStyle/>
            <a:p>
              <a:r>
                <a:rPr lang="en-US" altLang="zh-CN" sz="3600" dirty="0">
                  <a:latin typeface="微软雅黑" panose="020B0503020204020204" pitchFamily="34" charset="-122"/>
                  <a:ea typeface="微软雅黑" panose="020B0503020204020204" pitchFamily="34" charset="-122"/>
                  <a:cs typeface="字魂105号-简雅黑" panose="00000500000000000000" pitchFamily="2" charset="-122"/>
                </a:rPr>
                <a:t>Background</a:t>
              </a:r>
              <a:endParaRPr lang="zh-CN" altLang="en-US" sz="3600" dirty="0">
                <a:latin typeface="微软雅黑" panose="020B0503020204020204" pitchFamily="34" charset="-122"/>
                <a:ea typeface="微软雅黑" panose="020B0503020204020204" pitchFamily="34" charset="-122"/>
                <a:cs typeface="字魂105号-简雅黑" panose="00000500000000000000" pitchFamily="2" charset="-122"/>
              </a:endParaRPr>
            </a:p>
          </p:txBody>
        </p:sp>
        <p:sp>
          <p:nvSpPr>
            <p:cNvPr id="6" name="文本框 5">
              <a:extLst>
                <a:ext uri="{FF2B5EF4-FFF2-40B4-BE49-F238E27FC236}">
                  <a16:creationId xmlns:a16="http://schemas.microsoft.com/office/drawing/2014/main" id="{B62769DD-6CB1-1346-030F-268A12E3C31E}"/>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Arial" panose="020B0604020202020204" pitchFamily="34" charset="0"/>
                  <a:ea typeface="FZCuHeiSongS-B-GB" panose="02000000000000000000" pitchFamily="2" charset="-122"/>
                  <a:cs typeface="Arial" panose="020B0604020202020204" pitchFamily="34" charset="0"/>
                </a:rPr>
                <a:t>TAGG</a:t>
              </a:r>
            </a:p>
          </p:txBody>
        </p:sp>
      </p:grpSp>
      <p:sp>
        <p:nvSpPr>
          <p:cNvPr id="5" name="矩形 4">
            <a:extLst>
              <a:ext uri="{FF2B5EF4-FFF2-40B4-BE49-F238E27FC236}">
                <a16:creationId xmlns:a16="http://schemas.microsoft.com/office/drawing/2014/main" id="{58A0D7C0-88A8-B0C2-078A-BEF061FD0213}"/>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296E6DF9-E971-1C28-6A53-DC7D1A50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8E9FA86B-33A8-0A43-66AC-2A5EF28B72D6}"/>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a:extLst>
              <a:ext uri="{FF2B5EF4-FFF2-40B4-BE49-F238E27FC236}">
                <a16:creationId xmlns:a16="http://schemas.microsoft.com/office/drawing/2014/main" id="{2EDAB2FD-AFAA-9204-848A-980D8D649437}"/>
              </a:ext>
            </a:extLst>
          </p:cNvPr>
          <p:cNvSpPr>
            <a:spLocks noGrp="1"/>
          </p:cNvSpPr>
          <p:nvPr>
            <p:ph type="sldNum" sz="quarter" idx="12"/>
          </p:nvPr>
        </p:nvSpPr>
        <p:spPr/>
        <p:txBody>
          <a:bodyPr/>
          <a:lstStyle/>
          <a:p>
            <a:fld id="{3505B016-64E1-4432-88BD-C1FDDF8765EC}" type="slidenum">
              <a:rPr lang="zh-CN" altLang="en-US" smtClean="0"/>
              <a:t>9</a:t>
            </a:fld>
            <a:endParaRPr lang="zh-CN" altLang="en-US"/>
          </a:p>
        </p:txBody>
      </p:sp>
      <p:pic>
        <p:nvPicPr>
          <p:cNvPr id="2" name="图片 1">
            <a:extLst>
              <a:ext uri="{FF2B5EF4-FFF2-40B4-BE49-F238E27FC236}">
                <a16:creationId xmlns:a16="http://schemas.microsoft.com/office/drawing/2014/main" id="{9E7F883E-9468-83A8-6347-2D51DA3B28C7}"/>
              </a:ext>
            </a:extLst>
          </p:cNvPr>
          <p:cNvPicPr>
            <a:picLocks noChangeAspect="1"/>
          </p:cNvPicPr>
          <p:nvPr/>
        </p:nvPicPr>
        <p:blipFill>
          <a:blip r:embed="rId4"/>
          <a:stretch>
            <a:fillRect/>
          </a:stretch>
        </p:blipFill>
        <p:spPr>
          <a:xfrm>
            <a:off x="1106761" y="1816354"/>
            <a:ext cx="9791111" cy="3523194"/>
          </a:xfrm>
          <a:prstGeom prst="rect">
            <a:avLst/>
          </a:prstGeom>
        </p:spPr>
      </p:pic>
      <p:sp>
        <p:nvSpPr>
          <p:cNvPr id="4" name="文本框 3">
            <a:extLst>
              <a:ext uri="{FF2B5EF4-FFF2-40B4-BE49-F238E27FC236}">
                <a16:creationId xmlns:a16="http://schemas.microsoft.com/office/drawing/2014/main" id="{D584D08C-BC50-09BA-5BEC-DF8F1E6E779A}"/>
              </a:ext>
            </a:extLst>
          </p:cNvPr>
          <p:cNvSpPr txBox="1"/>
          <p:nvPr/>
        </p:nvSpPr>
        <p:spPr>
          <a:xfrm>
            <a:off x="7430347" y="1440476"/>
            <a:ext cx="3169736" cy="369332"/>
          </a:xfrm>
          <a:prstGeom prst="rect">
            <a:avLst/>
          </a:prstGeom>
          <a:noFill/>
        </p:spPr>
        <p:txBody>
          <a:bodyPr wrap="square" rtlCol="0">
            <a:spAutoFit/>
          </a:bodyPr>
          <a:lstStyle/>
          <a:p>
            <a:r>
              <a:rPr lang="en-US" altLang="zh-CN" b="0" i="0" dirty="0">
                <a:solidFill>
                  <a:srgbClr val="222222"/>
                </a:solidFill>
                <a:effectLst/>
                <a:latin typeface="Arial" panose="020B0604020202020204" pitchFamily="34" charset="0"/>
              </a:rPr>
              <a:t>Chen Y, Gel Y. (2025). </a:t>
            </a:r>
            <a:r>
              <a:rPr lang="en-US" altLang="zh-CN" b="0" i="1" dirty="0">
                <a:solidFill>
                  <a:srgbClr val="222222"/>
                </a:solidFill>
                <a:effectLst/>
                <a:latin typeface="Arial" panose="020B0604020202020204" pitchFamily="34" charset="0"/>
              </a:rPr>
              <a:t>ICLR</a:t>
            </a:r>
            <a:r>
              <a:rPr lang="en-US" altLang="zh-CN" b="0" i="0" dirty="0">
                <a:solidFill>
                  <a:srgbClr val="222222"/>
                </a:solidFill>
                <a:effectLst/>
                <a:latin typeface="Arial" panose="020B0604020202020204" pitchFamily="34" charset="0"/>
              </a:rPr>
              <a:t>.</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781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2267</TotalTime>
  <Words>2425</Words>
  <Application>Microsoft Office PowerPoint</Application>
  <PresentationFormat>宽屏</PresentationFormat>
  <Paragraphs>213</Paragraphs>
  <Slides>19</Slides>
  <Notes>18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字魂105号-简雅黑</vt:lpstr>
      <vt:lpstr>等线</vt:lpstr>
      <vt:lpstr>微软雅黑</vt:lpstr>
      <vt:lpstr>Cambria Math</vt:lpstr>
      <vt:lpstr>思源黑体 CN Light</vt:lpstr>
      <vt:lpstr>等线 Light</vt:lpstr>
      <vt:lpstr>Arial</vt:lpstr>
      <vt:lpstr>FZCuHeiSongS-B-GB</vt:lpstr>
      <vt:lpstr>FZCHSJW--GB1-0</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北京大学</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北大PPT模版（红色）</dc:title>
  <dc:subject/>
  <dc:creator>刘钊 城环20博</dc:creator>
  <cp:keywords/>
  <dc:description/>
  <cp:lastModifiedBy>浩书 徐</cp:lastModifiedBy>
  <cp:revision>317</cp:revision>
  <cp:lastPrinted>2022-02-28T11:05:57Z</cp:lastPrinted>
  <dcterms:created xsi:type="dcterms:W3CDTF">2020-08-05T06:35:16Z</dcterms:created>
  <dcterms:modified xsi:type="dcterms:W3CDTF">2025-12-15T08:58:07Z</dcterms:modified>
  <cp:category/>
</cp:coreProperties>
</file>